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0" r:id="rId1"/>
  </p:sldMasterIdLst>
  <p:notesMasterIdLst>
    <p:notesMasterId r:id="rId62"/>
  </p:notesMasterIdLst>
  <p:sldIdLst>
    <p:sldId id="256" r:id="rId2"/>
    <p:sldId id="271" r:id="rId3"/>
    <p:sldId id="326" r:id="rId4"/>
    <p:sldId id="257" r:id="rId5"/>
    <p:sldId id="272" r:id="rId6"/>
    <p:sldId id="273" r:id="rId7"/>
    <p:sldId id="275" r:id="rId8"/>
    <p:sldId id="276" r:id="rId9"/>
    <p:sldId id="258" r:id="rId10"/>
    <p:sldId id="277" r:id="rId11"/>
    <p:sldId id="278" r:id="rId12"/>
    <p:sldId id="260" r:id="rId13"/>
    <p:sldId id="279" r:id="rId14"/>
    <p:sldId id="280" r:id="rId15"/>
    <p:sldId id="281" r:id="rId16"/>
    <p:sldId id="282" r:id="rId17"/>
    <p:sldId id="283" r:id="rId18"/>
    <p:sldId id="284" r:id="rId19"/>
    <p:sldId id="285" r:id="rId20"/>
    <p:sldId id="261" r:id="rId21"/>
    <p:sldId id="286" r:id="rId22"/>
    <p:sldId id="287" r:id="rId23"/>
    <p:sldId id="288" r:id="rId24"/>
    <p:sldId id="289" r:id="rId25"/>
    <p:sldId id="290" r:id="rId26"/>
    <p:sldId id="292" r:id="rId27"/>
    <p:sldId id="293" r:id="rId28"/>
    <p:sldId id="294" r:id="rId29"/>
    <p:sldId id="295" r:id="rId30"/>
    <p:sldId id="296" r:id="rId31"/>
    <p:sldId id="297" r:id="rId32"/>
    <p:sldId id="298" r:id="rId33"/>
    <p:sldId id="266" r:id="rId34"/>
    <p:sldId id="299" r:id="rId35"/>
    <p:sldId id="300" r:id="rId36"/>
    <p:sldId id="301" r:id="rId37"/>
    <p:sldId id="303" r:id="rId38"/>
    <p:sldId id="305" r:id="rId39"/>
    <p:sldId id="304" r:id="rId40"/>
    <p:sldId id="306" r:id="rId41"/>
    <p:sldId id="267" r:id="rId42"/>
    <p:sldId id="312" r:id="rId43"/>
    <p:sldId id="313" r:id="rId44"/>
    <p:sldId id="314" r:id="rId45"/>
    <p:sldId id="315" r:id="rId46"/>
    <p:sldId id="316" r:id="rId47"/>
    <p:sldId id="317" r:id="rId48"/>
    <p:sldId id="307" r:id="rId49"/>
    <p:sldId id="308" r:id="rId50"/>
    <p:sldId id="309" r:id="rId51"/>
    <p:sldId id="311" r:id="rId52"/>
    <p:sldId id="270" r:id="rId53"/>
    <p:sldId id="319" r:id="rId54"/>
    <p:sldId id="320" r:id="rId55"/>
    <p:sldId id="321" r:id="rId56"/>
    <p:sldId id="322" r:id="rId57"/>
    <p:sldId id="323" r:id="rId58"/>
    <p:sldId id="324" r:id="rId59"/>
    <p:sldId id="325" r:id="rId60"/>
    <p:sldId id="327"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81"/>
    <p:restoredTop sz="94646"/>
  </p:normalViewPr>
  <p:slideViewPr>
    <p:cSldViewPr snapToGrid="0" snapToObjects="1">
      <p:cViewPr varScale="1">
        <p:scale>
          <a:sx n="73" d="100"/>
          <a:sy n="73" d="100"/>
        </p:scale>
        <p:origin x="208"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18" Type="http://schemas.openxmlformats.org/officeDocument/2006/relationships/image" Target="../media/image15.png"/><Relationship Id="rId3" Type="http://schemas.openxmlformats.org/officeDocument/2006/relationships/slide" Target="../slides/slide12.xml"/><Relationship Id="rId21" Type="http://schemas.openxmlformats.org/officeDocument/2006/relationships/image" Target="../media/image18.svg"/><Relationship Id="rId7" Type="http://schemas.openxmlformats.org/officeDocument/2006/relationships/slide" Target="../slides/slide52.xml"/><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slide" Target="../slides/slide9.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 Target="../slides/slide4.xml"/><Relationship Id="rId6" Type="http://schemas.openxmlformats.org/officeDocument/2006/relationships/slide" Target="../slides/slide41.xml"/><Relationship Id="rId11" Type="http://schemas.openxmlformats.org/officeDocument/2006/relationships/image" Target="../media/image8.svg"/><Relationship Id="rId5" Type="http://schemas.openxmlformats.org/officeDocument/2006/relationships/slide" Target="../slides/slide33.xml"/><Relationship Id="rId15" Type="http://schemas.openxmlformats.org/officeDocument/2006/relationships/image" Target="../media/image12.svg"/><Relationship Id="rId10" Type="http://schemas.openxmlformats.org/officeDocument/2006/relationships/image" Target="../media/image7.png"/><Relationship Id="rId19" Type="http://schemas.openxmlformats.org/officeDocument/2006/relationships/image" Target="../media/image16.svg"/><Relationship Id="rId4" Type="http://schemas.openxmlformats.org/officeDocument/2006/relationships/slide" Target="../slides/slide20.xml"/><Relationship Id="rId9" Type="http://schemas.openxmlformats.org/officeDocument/2006/relationships/image" Target="../media/image6.svg"/><Relationship Id="rId14"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196EA5-3725-4EE2-9ACB-63628C6E2B81}" type="doc">
      <dgm:prSet loTypeId="urn:microsoft.com/office/officeart/2018/5/layout/IconLeaf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186F7FE6-10F1-424C-8BE0-013D48D108AC}">
      <dgm:prSet custT="1"/>
      <dgm:spPr/>
      <dgm:t>
        <a:bodyPr/>
        <a:lstStyle/>
        <a:p>
          <a:pPr>
            <a:defRPr cap="all"/>
          </a:pPr>
          <a:r>
            <a:rPr lang="pt-BR" sz="1800" b="1" u="sng" cap="none">
              <a:solidFill>
                <a:schemeClr val="tx1"/>
              </a:solidFill>
            </a:rPr>
            <a:t>Como um app está auxiliando a tomada de decisão médica?</a:t>
          </a:r>
          <a:endParaRPr lang="en-US" sz="1800" cap="none">
            <a:solidFill>
              <a:schemeClr val="tx1"/>
            </a:solidFill>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6A19435D-1107-4927-B22E-9AF6AD959D66}" type="parTrans" cxnId="{DF240CF5-F0E9-465E-9F37-77EF933D5792}">
      <dgm:prSet/>
      <dgm:spPr/>
      <dgm:t>
        <a:bodyPr/>
        <a:lstStyle/>
        <a:p>
          <a:endParaRPr lang="en-US" sz="1800"/>
        </a:p>
      </dgm:t>
    </dgm:pt>
    <dgm:pt modelId="{378E310A-E2F4-49F9-9CE5-41F65A5EBC46}" type="sibTrans" cxnId="{DF240CF5-F0E9-465E-9F37-77EF933D5792}">
      <dgm:prSet/>
      <dgm:spPr/>
      <dgm:t>
        <a:bodyPr/>
        <a:lstStyle/>
        <a:p>
          <a:endParaRPr lang="en-US" sz="1800"/>
        </a:p>
      </dgm:t>
    </dgm:pt>
    <dgm:pt modelId="{A7FAF4EC-D6EA-4CAD-982C-D204F8850409}">
      <dgm:prSet custT="1"/>
      <dgm:spPr/>
      <dgm:t>
        <a:bodyPr/>
        <a:lstStyle/>
        <a:p>
          <a:pPr algn="l">
            <a:defRPr cap="all"/>
          </a:pPr>
          <a:r>
            <a:rPr lang="pt-BR" sz="1800" b="1" u="sng" cap="none">
              <a:solidFill>
                <a:schemeClr val="tx1"/>
              </a:solidFill>
            </a:rPr>
            <a:t>Análise do índice de melanina em neonatos por método não invasivo e sua associação com idade gestacional ao nascimento</a:t>
          </a:r>
          <a:endParaRPr lang="en-US" sz="1800" cap="none">
            <a:solidFill>
              <a:schemeClr val="tx1"/>
            </a:solidFill>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E30E3B07-5D39-40DF-8903-DB0006E7E181}" type="parTrans" cxnId="{4BC685C0-476D-4558-A0A8-B1F302B5C5F7}">
      <dgm:prSet/>
      <dgm:spPr/>
      <dgm:t>
        <a:bodyPr/>
        <a:lstStyle/>
        <a:p>
          <a:endParaRPr lang="en-US" sz="1800"/>
        </a:p>
      </dgm:t>
    </dgm:pt>
    <dgm:pt modelId="{AB7CD0FC-206D-4838-AA63-F33C277C9B91}" type="sibTrans" cxnId="{4BC685C0-476D-4558-A0A8-B1F302B5C5F7}">
      <dgm:prSet/>
      <dgm:spPr/>
      <dgm:t>
        <a:bodyPr/>
        <a:lstStyle/>
        <a:p>
          <a:endParaRPr lang="en-US" sz="1800"/>
        </a:p>
      </dgm:t>
    </dgm:pt>
    <dgm:pt modelId="{D47C8F5E-BDDD-4FEB-99A4-7F6866BEF9AC}">
      <dgm:prSet custT="1"/>
      <dgm:spPr/>
      <dgm:t>
        <a:bodyPr/>
        <a:lstStyle/>
        <a:p>
          <a:pPr>
            <a:defRPr cap="all"/>
          </a:pPr>
          <a:r>
            <a:rPr lang="pt-BR" sz="1800" b="1" u="sng" cap="none"/>
            <a:t>O futuro da medição, acompanhamento e prevenção na medicina</a:t>
          </a:r>
          <a:endParaRPr lang="en-US" sz="1800" cap="none"/>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23A04145-0F4A-4061-ABE8-202ABC21B47F}" type="parTrans" cxnId="{F6B1E233-FAE8-45CB-8694-D18A81548707}">
      <dgm:prSet/>
      <dgm:spPr/>
      <dgm:t>
        <a:bodyPr/>
        <a:lstStyle/>
        <a:p>
          <a:endParaRPr lang="en-US" sz="1800"/>
        </a:p>
      </dgm:t>
    </dgm:pt>
    <dgm:pt modelId="{E5CECE3D-2E9C-4BE7-B828-AE82AE83330C}" type="sibTrans" cxnId="{F6B1E233-FAE8-45CB-8694-D18A81548707}">
      <dgm:prSet/>
      <dgm:spPr/>
      <dgm:t>
        <a:bodyPr/>
        <a:lstStyle/>
        <a:p>
          <a:endParaRPr lang="en-US" sz="1800"/>
        </a:p>
      </dgm:t>
    </dgm:pt>
    <dgm:pt modelId="{341BABE0-82A2-47D1-A7DA-A61363B2771A}">
      <dgm:prSet custT="1"/>
      <dgm:spPr/>
      <dgm:t>
        <a:bodyPr/>
        <a:lstStyle/>
        <a:p>
          <a:pPr>
            <a:defRPr cap="all"/>
          </a:pPr>
          <a:r>
            <a:rPr lang="pt-BR" sz="1800" b="1" u="sng" cap="none"/>
            <a:t>Análise de evolução de tratamento fisioterápico: como acompanhar a evolução de pacientes utilizando uma filmadora.</a:t>
          </a:r>
          <a:endParaRPr lang="en-US" sz="1800" cap="none"/>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883E2BD0-2CE0-4B09-B5AB-EB3B1A02D5E5}" type="parTrans" cxnId="{1520D763-F5AB-4755-BE4D-4AA91ECF0312}">
      <dgm:prSet/>
      <dgm:spPr/>
      <dgm:t>
        <a:bodyPr/>
        <a:lstStyle/>
        <a:p>
          <a:endParaRPr lang="en-US" sz="1800"/>
        </a:p>
      </dgm:t>
    </dgm:pt>
    <dgm:pt modelId="{B7009B9E-FE24-4E97-9E9B-254689B6A4A6}" type="sibTrans" cxnId="{1520D763-F5AB-4755-BE4D-4AA91ECF0312}">
      <dgm:prSet/>
      <dgm:spPr/>
      <dgm:t>
        <a:bodyPr/>
        <a:lstStyle/>
        <a:p>
          <a:endParaRPr lang="en-US" sz="1800"/>
        </a:p>
      </dgm:t>
    </dgm:pt>
    <dgm:pt modelId="{49982070-3901-47F8-A12D-60E480D5786B}">
      <dgm:prSet custT="1"/>
      <dgm:spPr/>
      <dgm:t>
        <a:bodyPr/>
        <a:lstStyle/>
        <a:p>
          <a:pPr>
            <a:defRPr cap="all"/>
          </a:pPr>
          <a:r>
            <a:rPr lang="pt-BR" sz="1800" b="1" u="sng" cap="none"/>
            <a:t>Como a tecnologia vem impactando o atendimento primário na saúde brasileira ? </a:t>
          </a:r>
          <a:endParaRPr lang="en-US" sz="1800" cap="none"/>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7BEEFB3F-71E0-4156-A000-FF7F9FEB534C}" type="parTrans" cxnId="{94A3579A-25A4-4CA0-8420-F5EF710D0235}">
      <dgm:prSet/>
      <dgm:spPr/>
      <dgm:t>
        <a:bodyPr/>
        <a:lstStyle/>
        <a:p>
          <a:endParaRPr lang="en-US" sz="1800"/>
        </a:p>
      </dgm:t>
    </dgm:pt>
    <dgm:pt modelId="{37B8334A-74C2-4DD8-8913-B13AB67B44A6}" type="sibTrans" cxnId="{94A3579A-25A4-4CA0-8420-F5EF710D0235}">
      <dgm:prSet/>
      <dgm:spPr/>
      <dgm:t>
        <a:bodyPr/>
        <a:lstStyle/>
        <a:p>
          <a:endParaRPr lang="en-US" sz="1800"/>
        </a:p>
      </dgm:t>
    </dgm:pt>
    <dgm:pt modelId="{FC246A99-ECAD-4C4F-8019-ECB30E8760CC}">
      <dgm:prSet custT="1"/>
      <dgm:spPr/>
      <dgm:t>
        <a:bodyPr/>
        <a:lstStyle/>
        <a:p>
          <a:pPr>
            <a:defRPr cap="all"/>
          </a:pPr>
          <a:r>
            <a:rPr lang="pt-BR" sz="1800" b="1" u="sng" cap="none" err="1"/>
            <a:t>Blockchain</a:t>
          </a:r>
          <a:r>
            <a:rPr lang="pt-BR" sz="1800" b="1" u="sng" cap="none"/>
            <a:t> no processamento de informações na saúde </a:t>
          </a:r>
          <a:endParaRPr lang="en-US" sz="1800" cap="none"/>
        </a:p>
      </dgm:t>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85A21A90-73DB-478D-A837-EBB4CB5297E6}" type="parTrans" cxnId="{5236093E-837A-481A-93AF-6672BB2E04C1}">
      <dgm:prSet/>
      <dgm:spPr/>
      <dgm:t>
        <a:bodyPr/>
        <a:lstStyle/>
        <a:p>
          <a:endParaRPr lang="en-US" sz="1800"/>
        </a:p>
      </dgm:t>
    </dgm:pt>
    <dgm:pt modelId="{1276781D-A74A-4B82-A0C5-01983C32D498}" type="sibTrans" cxnId="{5236093E-837A-481A-93AF-6672BB2E04C1}">
      <dgm:prSet/>
      <dgm:spPr/>
      <dgm:t>
        <a:bodyPr/>
        <a:lstStyle/>
        <a:p>
          <a:endParaRPr lang="en-US" sz="1800"/>
        </a:p>
      </dgm:t>
    </dgm:pt>
    <dgm:pt modelId="{DD22B9FA-443A-438E-A35B-13716775B4C3}">
      <dgm:prSet custT="1"/>
      <dgm:spPr/>
      <dgm:t>
        <a:bodyPr/>
        <a:lstStyle/>
        <a:p>
          <a:pPr>
            <a:defRPr cap="all"/>
          </a:pPr>
          <a:r>
            <a:rPr lang="pt-BR" sz="1800" b="1" u="sng" cap="none"/>
            <a:t>Arquitetura orientada a dados e </a:t>
          </a:r>
          <a:r>
            <a:rPr lang="pt-BR" sz="1800" b="1" u="sng" cap="none" err="1"/>
            <a:t>ipaas</a:t>
          </a:r>
          <a:r>
            <a:rPr lang="pt-BR" sz="1800" b="1" u="sng" cap="none"/>
            <a:t>: a reposta para uma verticalização acelerada na indústria da saúde </a:t>
          </a:r>
          <a:endParaRPr lang="en-US" sz="1800" cap="none"/>
        </a:p>
      </dgm:t>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240E97AE-45B9-4377-9473-AB26E851C010}" type="parTrans" cxnId="{3EB470C2-FA3E-4068-BC4B-D1D49FC67D74}">
      <dgm:prSet/>
      <dgm:spPr/>
      <dgm:t>
        <a:bodyPr/>
        <a:lstStyle/>
        <a:p>
          <a:endParaRPr lang="en-US" sz="1800"/>
        </a:p>
      </dgm:t>
    </dgm:pt>
    <dgm:pt modelId="{B3249884-D8FD-42CA-8970-3F36C80BCA2F}" type="sibTrans" cxnId="{3EB470C2-FA3E-4068-BC4B-D1D49FC67D74}">
      <dgm:prSet/>
      <dgm:spPr/>
      <dgm:t>
        <a:bodyPr/>
        <a:lstStyle/>
        <a:p>
          <a:endParaRPr lang="en-US" sz="1800"/>
        </a:p>
      </dgm:t>
    </dgm:pt>
    <dgm:pt modelId="{EF43D54A-70A3-4584-8FCA-EC4C4147C041}" type="pres">
      <dgm:prSet presAssocID="{4A196EA5-3725-4EE2-9ACB-63628C6E2B81}" presName="root" presStyleCnt="0">
        <dgm:presLayoutVars>
          <dgm:dir/>
          <dgm:resizeHandles val="exact"/>
        </dgm:presLayoutVars>
      </dgm:prSet>
      <dgm:spPr/>
    </dgm:pt>
    <dgm:pt modelId="{BDA3DAF0-5D85-48D8-B67D-4ABF21198C52}" type="pres">
      <dgm:prSet presAssocID="{186F7FE6-10F1-424C-8BE0-013D48D108AC}" presName="compNode" presStyleCnt="0"/>
      <dgm:spPr/>
    </dgm:pt>
    <dgm:pt modelId="{05A98839-8CD6-4D87-ADDA-7FA1AFD3ADA7}" type="pres">
      <dgm:prSet presAssocID="{186F7FE6-10F1-424C-8BE0-013D48D108AC}" presName="iconBgRect" presStyleLbl="bgShp" presStyleIdx="0" presStyleCnt="7"/>
      <dgm:spPr>
        <a:prstGeom prst="round2DiagRect">
          <a:avLst>
            <a:gd name="adj1" fmla="val 29727"/>
            <a:gd name="adj2" fmla="val 0"/>
          </a:avLst>
        </a:prstGeom>
      </dgm:spPr>
    </dgm:pt>
    <dgm:pt modelId="{FA80208C-FAE4-4D02-888A-DF13CAE128BB}" type="pres">
      <dgm:prSet presAssocID="{186F7FE6-10F1-424C-8BE0-013D48D108AC}" presName="iconRect" presStyleLbl="node1" presStyleIdx="0" presStyleCnt="7"/>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HospitalFirstAid"/>
        </a:ext>
      </dgm:extLst>
    </dgm:pt>
    <dgm:pt modelId="{7AC00DB1-1047-4DB3-A51D-7962CA9A0D5C}" type="pres">
      <dgm:prSet presAssocID="{186F7FE6-10F1-424C-8BE0-013D48D108AC}" presName="spaceRect" presStyleCnt="0"/>
      <dgm:spPr/>
    </dgm:pt>
    <dgm:pt modelId="{DFAAA27E-541D-418D-9B24-EF4BC3F267B8}" type="pres">
      <dgm:prSet presAssocID="{186F7FE6-10F1-424C-8BE0-013D48D108AC}" presName="textRect" presStyleLbl="revTx" presStyleIdx="0" presStyleCnt="7">
        <dgm:presLayoutVars>
          <dgm:chMax val="1"/>
          <dgm:chPref val="1"/>
        </dgm:presLayoutVars>
      </dgm:prSet>
      <dgm:spPr/>
    </dgm:pt>
    <dgm:pt modelId="{121F7D17-F94F-46E3-88B3-F29E513B2040}" type="pres">
      <dgm:prSet presAssocID="{378E310A-E2F4-49F9-9CE5-41F65A5EBC46}" presName="sibTrans" presStyleCnt="0"/>
      <dgm:spPr/>
    </dgm:pt>
    <dgm:pt modelId="{A7764A4E-9408-48AC-A0D8-F9BE372BAA4F}" type="pres">
      <dgm:prSet presAssocID="{A7FAF4EC-D6EA-4CAD-982C-D204F8850409}" presName="compNode" presStyleCnt="0"/>
      <dgm:spPr/>
    </dgm:pt>
    <dgm:pt modelId="{6C6E0E5F-F155-4F8E-845D-CBF1A64D90D6}" type="pres">
      <dgm:prSet presAssocID="{A7FAF4EC-D6EA-4CAD-982C-D204F8850409}" presName="iconBgRect" presStyleLbl="bgShp" presStyleIdx="1" presStyleCnt="7"/>
      <dgm:spPr>
        <a:prstGeom prst="round2DiagRect">
          <a:avLst>
            <a:gd name="adj1" fmla="val 29727"/>
            <a:gd name="adj2" fmla="val 0"/>
          </a:avLst>
        </a:prstGeom>
      </dgm:spPr>
    </dgm:pt>
    <dgm:pt modelId="{98EEA68A-25AC-44CA-B56D-17B6B7510FB1}" type="pres">
      <dgm:prSet presAssocID="{A7FAF4EC-D6EA-4CAD-982C-D204F8850409}" presName="iconRect" presStyleLbl="node1" presStyleIdx="1" presStyleCnt="7"/>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Fingerprint2"/>
        </a:ext>
      </dgm:extLst>
    </dgm:pt>
    <dgm:pt modelId="{13093DE5-CE5B-4411-85E8-878F3B316010}" type="pres">
      <dgm:prSet presAssocID="{A7FAF4EC-D6EA-4CAD-982C-D204F8850409}" presName="spaceRect" presStyleCnt="0"/>
      <dgm:spPr/>
    </dgm:pt>
    <dgm:pt modelId="{3DD5C7E1-6897-4F1E-9F03-1C561F333C5A}" type="pres">
      <dgm:prSet presAssocID="{A7FAF4EC-D6EA-4CAD-982C-D204F8850409}" presName="textRect" presStyleLbl="revTx" presStyleIdx="1" presStyleCnt="7">
        <dgm:presLayoutVars>
          <dgm:chMax val="1"/>
          <dgm:chPref val="1"/>
        </dgm:presLayoutVars>
      </dgm:prSet>
      <dgm:spPr/>
    </dgm:pt>
    <dgm:pt modelId="{8E7BABD9-6AED-46EF-875E-24F9690ACCF7}" type="pres">
      <dgm:prSet presAssocID="{AB7CD0FC-206D-4838-AA63-F33C277C9B91}" presName="sibTrans" presStyleCnt="0"/>
      <dgm:spPr/>
    </dgm:pt>
    <dgm:pt modelId="{A73AB508-5DD8-4F23-847C-018DFD61BB4F}" type="pres">
      <dgm:prSet presAssocID="{D47C8F5E-BDDD-4FEB-99A4-7F6866BEF9AC}" presName="compNode" presStyleCnt="0"/>
      <dgm:spPr/>
    </dgm:pt>
    <dgm:pt modelId="{AB716473-1DB0-4B2D-A0EB-E7E2F81E5D9D}" type="pres">
      <dgm:prSet presAssocID="{D47C8F5E-BDDD-4FEB-99A4-7F6866BEF9AC}" presName="iconBgRect" presStyleLbl="bgShp" presStyleIdx="2" presStyleCnt="7"/>
      <dgm:spPr>
        <a:prstGeom prst="round2DiagRect">
          <a:avLst>
            <a:gd name="adj1" fmla="val 29727"/>
            <a:gd name="adj2" fmla="val 0"/>
          </a:avLst>
        </a:prstGeom>
      </dgm:spPr>
    </dgm:pt>
    <dgm:pt modelId="{6CA0F5BF-BC40-4F38-9A27-C05FFE1967CD}" type="pres">
      <dgm:prSet presAssocID="{D47C8F5E-BDDD-4FEB-99A4-7F6866BEF9AC}" presName="iconRect" presStyleLbl="node1" presStyleIdx="2" presStyleCnt="7"/>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ReportAdd"/>
        </a:ext>
      </dgm:extLst>
    </dgm:pt>
    <dgm:pt modelId="{63A37780-51C0-4D25-B2C4-7EB43A1AB1FE}" type="pres">
      <dgm:prSet presAssocID="{D47C8F5E-BDDD-4FEB-99A4-7F6866BEF9AC}" presName="spaceRect" presStyleCnt="0"/>
      <dgm:spPr/>
    </dgm:pt>
    <dgm:pt modelId="{F2FE6627-3115-47DC-B12E-27D36343AB9E}" type="pres">
      <dgm:prSet presAssocID="{D47C8F5E-BDDD-4FEB-99A4-7F6866BEF9AC}" presName="textRect" presStyleLbl="revTx" presStyleIdx="2" presStyleCnt="7">
        <dgm:presLayoutVars>
          <dgm:chMax val="1"/>
          <dgm:chPref val="1"/>
        </dgm:presLayoutVars>
      </dgm:prSet>
      <dgm:spPr/>
    </dgm:pt>
    <dgm:pt modelId="{DE54B6E6-74AC-47CC-B4C1-BB7CA0E381E9}" type="pres">
      <dgm:prSet presAssocID="{E5CECE3D-2E9C-4BE7-B828-AE82AE83330C}" presName="sibTrans" presStyleCnt="0"/>
      <dgm:spPr/>
    </dgm:pt>
    <dgm:pt modelId="{0858B253-276B-4442-BBB8-53BE6D9FDFC9}" type="pres">
      <dgm:prSet presAssocID="{341BABE0-82A2-47D1-A7DA-A61363B2771A}" presName="compNode" presStyleCnt="0"/>
      <dgm:spPr/>
    </dgm:pt>
    <dgm:pt modelId="{F25C60CD-1503-49EE-868A-F903AB083CE4}" type="pres">
      <dgm:prSet presAssocID="{341BABE0-82A2-47D1-A7DA-A61363B2771A}" presName="iconBgRect" presStyleLbl="bgShp" presStyleIdx="3" presStyleCnt="7"/>
      <dgm:spPr>
        <a:prstGeom prst="round2DiagRect">
          <a:avLst>
            <a:gd name="adj1" fmla="val 29727"/>
            <a:gd name="adj2" fmla="val 0"/>
          </a:avLst>
        </a:prstGeom>
      </dgm:spPr>
    </dgm:pt>
    <dgm:pt modelId="{46659C8E-FBD5-4024-ABE6-2E4580E413BD}" type="pres">
      <dgm:prSet presAssocID="{341BABE0-82A2-47D1-A7DA-A61363B2771A}" presName="iconRect" presStyleLbl="node1" presStyleIdx="3" presStyleCnt="7"/>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dgm:spPr>
      <dgm:extLst>
        <a:ext uri="{E40237B7-FDA0-4F09-8148-C483321AD2D9}">
          <dgm14:cNvPr xmlns:dgm14="http://schemas.microsoft.com/office/drawing/2010/diagram" id="0" name="" descr="Education"/>
        </a:ext>
      </dgm:extLst>
    </dgm:pt>
    <dgm:pt modelId="{D5BB0FB0-5955-47CB-B18D-3B6CC4BE0200}" type="pres">
      <dgm:prSet presAssocID="{341BABE0-82A2-47D1-A7DA-A61363B2771A}" presName="spaceRect" presStyleCnt="0"/>
      <dgm:spPr/>
    </dgm:pt>
    <dgm:pt modelId="{9051186F-9948-471D-8D87-77CB0A959C30}" type="pres">
      <dgm:prSet presAssocID="{341BABE0-82A2-47D1-A7DA-A61363B2771A}" presName="textRect" presStyleLbl="revTx" presStyleIdx="3" presStyleCnt="7">
        <dgm:presLayoutVars>
          <dgm:chMax val="1"/>
          <dgm:chPref val="1"/>
        </dgm:presLayoutVars>
      </dgm:prSet>
      <dgm:spPr/>
    </dgm:pt>
    <dgm:pt modelId="{0BCCC729-1E6D-4002-AE14-AC8490B0516A}" type="pres">
      <dgm:prSet presAssocID="{B7009B9E-FE24-4E97-9E9B-254689B6A4A6}" presName="sibTrans" presStyleCnt="0"/>
      <dgm:spPr/>
    </dgm:pt>
    <dgm:pt modelId="{F15B7224-293A-4EFE-9A11-8A96ADC4FDC3}" type="pres">
      <dgm:prSet presAssocID="{49982070-3901-47F8-A12D-60E480D5786B}" presName="compNode" presStyleCnt="0"/>
      <dgm:spPr/>
    </dgm:pt>
    <dgm:pt modelId="{653E35EF-28CC-4839-AC1E-9A408264765B}" type="pres">
      <dgm:prSet presAssocID="{49982070-3901-47F8-A12D-60E480D5786B}" presName="iconBgRect" presStyleLbl="bgShp" presStyleIdx="4" presStyleCnt="7"/>
      <dgm:spPr>
        <a:prstGeom prst="round2DiagRect">
          <a:avLst>
            <a:gd name="adj1" fmla="val 29727"/>
            <a:gd name="adj2" fmla="val 0"/>
          </a:avLst>
        </a:prstGeom>
      </dgm:spPr>
    </dgm:pt>
    <dgm:pt modelId="{006A7540-C351-4C80-973E-52078EF33630}" type="pres">
      <dgm:prSet presAssocID="{49982070-3901-47F8-A12D-60E480D5786B}" presName="iconRect" presStyleLbl="node1" presStyleIdx="4" presStyleCnt="7"/>
      <dgm:spPr>
        <a:blipFill>
          <a:blip xmlns:r="http://schemas.openxmlformats.org/officeDocument/2006/relationships"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a:noFill/>
        </a:ln>
      </dgm:spPr>
      <dgm:extLst>
        <a:ext uri="{E40237B7-FDA0-4F09-8148-C483321AD2D9}">
          <dgm14:cNvPr xmlns:dgm14="http://schemas.microsoft.com/office/drawing/2010/diagram" id="0" name="" descr="Health"/>
        </a:ext>
      </dgm:extLst>
    </dgm:pt>
    <dgm:pt modelId="{8DC5C334-F0D6-4EA2-8D83-F0A8ED401BC2}" type="pres">
      <dgm:prSet presAssocID="{49982070-3901-47F8-A12D-60E480D5786B}" presName="spaceRect" presStyleCnt="0"/>
      <dgm:spPr/>
    </dgm:pt>
    <dgm:pt modelId="{6DB63AE5-4A86-446D-8915-64834499189B}" type="pres">
      <dgm:prSet presAssocID="{49982070-3901-47F8-A12D-60E480D5786B}" presName="textRect" presStyleLbl="revTx" presStyleIdx="4" presStyleCnt="7">
        <dgm:presLayoutVars>
          <dgm:chMax val="1"/>
          <dgm:chPref val="1"/>
        </dgm:presLayoutVars>
      </dgm:prSet>
      <dgm:spPr/>
    </dgm:pt>
    <dgm:pt modelId="{DA657CC6-7B27-4783-A6C3-EA82832C994A}" type="pres">
      <dgm:prSet presAssocID="{37B8334A-74C2-4DD8-8913-B13AB67B44A6}" presName="sibTrans" presStyleCnt="0"/>
      <dgm:spPr/>
    </dgm:pt>
    <dgm:pt modelId="{2DB1E8BE-AD94-4807-A2A5-A4DD1382C5C8}" type="pres">
      <dgm:prSet presAssocID="{FC246A99-ECAD-4C4F-8019-ECB30E8760CC}" presName="compNode" presStyleCnt="0"/>
      <dgm:spPr/>
    </dgm:pt>
    <dgm:pt modelId="{20218861-939A-4237-890E-CF3C886DB630}" type="pres">
      <dgm:prSet presAssocID="{FC246A99-ECAD-4C4F-8019-ECB30E8760CC}" presName="iconBgRect" presStyleLbl="bgShp" presStyleIdx="5" presStyleCnt="7"/>
      <dgm:spPr>
        <a:prstGeom prst="round2DiagRect">
          <a:avLst>
            <a:gd name="adj1" fmla="val 29727"/>
            <a:gd name="adj2" fmla="val 0"/>
          </a:avLst>
        </a:prstGeom>
      </dgm:spPr>
    </dgm:pt>
    <dgm:pt modelId="{9B4D5B64-B2DE-44C3-BA5A-CC2FCD799426}" type="pres">
      <dgm:prSet presAssocID="{FC246A99-ECAD-4C4F-8019-ECB30E8760CC}" presName="iconRect" presStyleLbl="node1" presStyleIdx="5" presStyleCnt="7"/>
      <dgm:spPr>
        <a:blipFill>
          <a:blip xmlns:r="http://schemas.openxmlformats.org/officeDocument/2006/relationships"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a:blipFill>
        <a:ln>
          <a:noFill/>
        </a:ln>
      </dgm:spPr>
      <dgm:extLst>
        <a:ext uri="{E40237B7-FDA0-4F09-8148-C483321AD2D9}">
          <dgm14:cNvPr xmlns:dgm14="http://schemas.microsoft.com/office/drawing/2010/diagram" id="0" name="" descr="Dólar"/>
        </a:ext>
      </dgm:extLst>
    </dgm:pt>
    <dgm:pt modelId="{46ED383C-892B-420E-817F-AA695945E906}" type="pres">
      <dgm:prSet presAssocID="{FC246A99-ECAD-4C4F-8019-ECB30E8760CC}" presName="spaceRect" presStyleCnt="0"/>
      <dgm:spPr/>
    </dgm:pt>
    <dgm:pt modelId="{F7E6FDBB-3179-4636-80D7-CA8263955197}" type="pres">
      <dgm:prSet presAssocID="{FC246A99-ECAD-4C4F-8019-ECB30E8760CC}" presName="textRect" presStyleLbl="revTx" presStyleIdx="5" presStyleCnt="7">
        <dgm:presLayoutVars>
          <dgm:chMax val="1"/>
          <dgm:chPref val="1"/>
        </dgm:presLayoutVars>
      </dgm:prSet>
      <dgm:spPr/>
    </dgm:pt>
    <dgm:pt modelId="{1FD36338-4A95-4F20-9C19-2AA6AA610763}" type="pres">
      <dgm:prSet presAssocID="{1276781D-A74A-4B82-A0C5-01983C32D498}" presName="sibTrans" presStyleCnt="0"/>
      <dgm:spPr/>
    </dgm:pt>
    <dgm:pt modelId="{65DE1671-1558-4CD2-94E2-4C7B63C1D27B}" type="pres">
      <dgm:prSet presAssocID="{DD22B9FA-443A-438E-A35B-13716775B4C3}" presName="compNode" presStyleCnt="0"/>
      <dgm:spPr/>
    </dgm:pt>
    <dgm:pt modelId="{52706653-2ADC-4E0F-AE6F-02911ED7F523}" type="pres">
      <dgm:prSet presAssocID="{DD22B9FA-443A-438E-A35B-13716775B4C3}" presName="iconBgRect" presStyleLbl="bgShp" presStyleIdx="6" presStyleCnt="7"/>
      <dgm:spPr>
        <a:prstGeom prst="round2DiagRect">
          <a:avLst>
            <a:gd name="adj1" fmla="val 29727"/>
            <a:gd name="adj2" fmla="val 0"/>
          </a:avLst>
        </a:prstGeom>
      </dgm:spPr>
    </dgm:pt>
    <dgm:pt modelId="{9E94216F-DA9E-40B3-8FEA-4EA1EB8BCBB4}" type="pres">
      <dgm:prSet presAssocID="{DD22B9FA-443A-438E-A35B-13716775B4C3}" presName="iconRect" presStyleLbl="node1" presStyleIdx="6" presStyleCnt="7"/>
      <dgm:spPr>
        <a:blipFill>
          <a:blip xmlns:r="http://schemas.openxmlformats.org/officeDocument/2006/relationships"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a:blipFill>
        <a:ln>
          <a:noFill/>
        </a:ln>
      </dgm:spPr>
      <dgm:extLst>
        <a:ext uri="{E40237B7-FDA0-4F09-8148-C483321AD2D9}">
          <dgm14:cNvPr xmlns:dgm14="http://schemas.microsoft.com/office/drawing/2010/diagram" id="0" name="" descr="LaptopSecure"/>
        </a:ext>
      </dgm:extLst>
    </dgm:pt>
    <dgm:pt modelId="{6B11281E-800B-403A-AC7A-3941D8F165C3}" type="pres">
      <dgm:prSet presAssocID="{DD22B9FA-443A-438E-A35B-13716775B4C3}" presName="spaceRect" presStyleCnt="0"/>
      <dgm:spPr/>
    </dgm:pt>
    <dgm:pt modelId="{80DCC912-781F-4043-8B56-5FADF11C689C}" type="pres">
      <dgm:prSet presAssocID="{DD22B9FA-443A-438E-A35B-13716775B4C3}" presName="textRect" presStyleLbl="revTx" presStyleIdx="6" presStyleCnt="7">
        <dgm:presLayoutVars>
          <dgm:chMax val="1"/>
          <dgm:chPref val="1"/>
        </dgm:presLayoutVars>
      </dgm:prSet>
      <dgm:spPr/>
    </dgm:pt>
  </dgm:ptLst>
  <dgm:cxnLst>
    <dgm:cxn modelId="{A4B7E104-20DD-44C6-B518-3AA270740C98}" type="presOf" srcId="{4A196EA5-3725-4EE2-9ACB-63628C6E2B81}" destId="{EF43D54A-70A3-4584-8FCA-EC4C4147C041}" srcOrd="0" destOrd="0" presId="urn:microsoft.com/office/officeart/2018/5/layout/IconLeafLabelList"/>
    <dgm:cxn modelId="{8D871317-21EF-4D9F-B01B-384013D369FA}" type="presOf" srcId="{DD22B9FA-443A-438E-A35B-13716775B4C3}" destId="{80DCC912-781F-4043-8B56-5FADF11C689C}" srcOrd="0" destOrd="0" presId="urn:microsoft.com/office/officeart/2018/5/layout/IconLeafLabelList"/>
    <dgm:cxn modelId="{F6B1E233-FAE8-45CB-8694-D18A81548707}" srcId="{4A196EA5-3725-4EE2-9ACB-63628C6E2B81}" destId="{D47C8F5E-BDDD-4FEB-99A4-7F6866BEF9AC}" srcOrd="2" destOrd="0" parTransId="{23A04145-0F4A-4061-ABE8-202ABC21B47F}" sibTransId="{E5CECE3D-2E9C-4BE7-B828-AE82AE83330C}"/>
    <dgm:cxn modelId="{5236093E-837A-481A-93AF-6672BB2E04C1}" srcId="{4A196EA5-3725-4EE2-9ACB-63628C6E2B81}" destId="{FC246A99-ECAD-4C4F-8019-ECB30E8760CC}" srcOrd="5" destOrd="0" parTransId="{85A21A90-73DB-478D-A837-EBB4CB5297E6}" sibTransId="{1276781D-A74A-4B82-A0C5-01983C32D498}"/>
    <dgm:cxn modelId="{AD2EE243-F716-4AB9-AD83-7593053A26FD}" type="presOf" srcId="{186F7FE6-10F1-424C-8BE0-013D48D108AC}" destId="{DFAAA27E-541D-418D-9B24-EF4BC3F267B8}" srcOrd="0" destOrd="0" presId="urn:microsoft.com/office/officeart/2018/5/layout/IconLeafLabelList"/>
    <dgm:cxn modelId="{C75E6F60-51E0-4323-9CE9-AAFB761EB8B9}" type="presOf" srcId="{49982070-3901-47F8-A12D-60E480D5786B}" destId="{6DB63AE5-4A86-446D-8915-64834499189B}" srcOrd="0" destOrd="0" presId="urn:microsoft.com/office/officeart/2018/5/layout/IconLeafLabelList"/>
    <dgm:cxn modelId="{1520D763-F5AB-4755-BE4D-4AA91ECF0312}" srcId="{4A196EA5-3725-4EE2-9ACB-63628C6E2B81}" destId="{341BABE0-82A2-47D1-A7DA-A61363B2771A}" srcOrd="3" destOrd="0" parTransId="{883E2BD0-2CE0-4B09-B5AB-EB3B1A02D5E5}" sibTransId="{B7009B9E-FE24-4E97-9E9B-254689B6A4A6}"/>
    <dgm:cxn modelId="{3A7B566C-7906-4507-9938-6E05D7EB11B7}" type="presOf" srcId="{D47C8F5E-BDDD-4FEB-99A4-7F6866BEF9AC}" destId="{F2FE6627-3115-47DC-B12E-27D36343AB9E}" srcOrd="0" destOrd="0" presId="urn:microsoft.com/office/officeart/2018/5/layout/IconLeafLabelList"/>
    <dgm:cxn modelId="{4903996E-2E04-4985-88FA-7B2605232DB4}" type="presOf" srcId="{FC246A99-ECAD-4C4F-8019-ECB30E8760CC}" destId="{F7E6FDBB-3179-4636-80D7-CA8263955197}" srcOrd="0" destOrd="0" presId="urn:microsoft.com/office/officeart/2018/5/layout/IconLeafLabelList"/>
    <dgm:cxn modelId="{81DE5A71-84F4-4759-9DA5-84E2AC3BF1ED}" type="presOf" srcId="{341BABE0-82A2-47D1-A7DA-A61363B2771A}" destId="{9051186F-9948-471D-8D87-77CB0A959C30}" srcOrd="0" destOrd="0" presId="urn:microsoft.com/office/officeart/2018/5/layout/IconLeafLabelList"/>
    <dgm:cxn modelId="{94D3F174-32E2-4023-99B9-25F594BEECE0}" type="presOf" srcId="{A7FAF4EC-D6EA-4CAD-982C-D204F8850409}" destId="{3DD5C7E1-6897-4F1E-9F03-1C561F333C5A}" srcOrd="0" destOrd="0" presId="urn:microsoft.com/office/officeart/2018/5/layout/IconLeafLabelList"/>
    <dgm:cxn modelId="{94A3579A-25A4-4CA0-8420-F5EF710D0235}" srcId="{4A196EA5-3725-4EE2-9ACB-63628C6E2B81}" destId="{49982070-3901-47F8-A12D-60E480D5786B}" srcOrd="4" destOrd="0" parTransId="{7BEEFB3F-71E0-4156-A000-FF7F9FEB534C}" sibTransId="{37B8334A-74C2-4DD8-8913-B13AB67B44A6}"/>
    <dgm:cxn modelId="{4BC685C0-476D-4558-A0A8-B1F302B5C5F7}" srcId="{4A196EA5-3725-4EE2-9ACB-63628C6E2B81}" destId="{A7FAF4EC-D6EA-4CAD-982C-D204F8850409}" srcOrd="1" destOrd="0" parTransId="{E30E3B07-5D39-40DF-8903-DB0006E7E181}" sibTransId="{AB7CD0FC-206D-4838-AA63-F33C277C9B91}"/>
    <dgm:cxn modelId="{3EB470C2-FA3E-4068-BC4B-D1D49FC67D74}" srcId="{4A196EA5-3725-4EE2-9ACB-63628C6E2B81}" destId="{DD22B9FA-443A-438E-A35B-13716775B4C3}" srcOrd="6" destOrd="0" parTransId="{240E97AE-45B9-4377-9473-AB26E851C010}" sibTransId="{B3249884-D8FD-42CA-8970-3F36C80BCA2F}"/>
    <dgm:cxn modelId="{DF240CF5-F0E9-465E-9F37-77EF933D5792}" srcId="{4A196EA5-3725-4EE2-9ACB-63628C6E2B81}" destId="{186F7FE6-10F1-424C-8BE0-013D48D108AC}" srcOrd="0" destOrd="0" parTransId="{6A19435D-1107-4927-B22E-9AF6AD959D66}" sibTransId="{378E310A-E2F4-49F9-9CE5-41F65A5EBC46}"/>
    <dgm:cxn modelId="{D6AE7F28-D920-4AC2-93A5-60344D5C03B8}" type="presParOf" srcId="{EF43D54A-70A3-4584-8FCA-EC4C4147C041}" destId="{BDA3DAF0-5D85-48D8-B67D-4ABF21198C52}" srcOrd="0" destOrd="0" presId="urn:microsoft.com/office/officeart/2018/5/layout/IconLeafLabelList"/>
    <dgm:cxn modelId="{FFA9FB46-CB43-4E3F-A588-3C0B27BADC07}" type="presParOf" srcId="{BDA3DAF0-5D85-48D8-B67D-4ABF21198C52}" destId="{05A98839-8CD6-4D87-ADDA-7FA1AFD3ADA7}" srcOrd="0" destOrd="0" presId="urn:microsoft.com/office/officeart/2018/5/layout/IconLeafLabelList"/>
    <dgm:cxn modelId="{E7EB932D-6889-4AD4-AB75-55039C41001E}" type="presParOf" srcId="{BDA3DAF0-5D85-48D8-B67D-4ABF21198C52}" destId="{FA80208C-FAE4-4D02-888A-DF13CAE128BB}" srcOrd="1" destOrd="0" presId="urn:microsoft.com/office/officeart/2018/5/layout/IconLeafLabelList"/>
    <dgm:cxn modelId="{A8C6C4A9-BC25-4BA0-BA43-03C01D023F75}" type="presParOf" srcId="{BDA3DAF0-5D85-48D8-B67D-4ABF21198C52}" destId="{7AC00DB1-1047-4DB3-A51D-7962CA9A0D5C}" srcOrd="2" destOrd="0" presId="urn:microsoft.com/office/officeart/2018/5/layout/IconLeafLabelList"/>
    <dgm:cxn modelId="{9D1EE17C-9583-4B64-9B33-0EB38B13F830}" type="presParOf" srcId="{BDA3DAF0-5D85-48D8-B67D-4ABF21198C52}" destId="{DFAAA27E-541D-418D-9B24-EF4BC3F267B8}" srcOrd="3" destOrd="0" presId="urn:microsoft.com/office/officeart/2018/5/layout/IconLeafLabelList"/>
    <dgm:cxn modelId="{CA7E59CA-28B6-4967-B1EF-5E000D0FD179}" type="presParOf" srcId="{EF43D54A-70A3-4584-8FCA-EC4C4147C041}" destId="{121F7D17-F94F-46E3-88B3-F29E513B2040}" srcOrd="1" destOrd="0" presId="urn:microsoft.com/office/officeart/2018/5/layout/IconLeafLabelList"/>
    <dgm:cxn modelId="{4CC9B663-94E6-4011-AF8D-2413C07E518E}" type="presParOf" srcId="{EF43D54A-70A3-4584-8FCA-EC4C4147C041}" destId="{A7764A4E-9408-48AC-A0D8-F9BE372BAA4F}" srcOrd="2" destOrd="0" presId="urn:microsoft.com/office/officeart/2018/5/layout/IconLeafLabelList"/>
    <dgm:cxn modelId="{0BF7AA0A-64D8-434A-A5EC-81F897887129}" type="presParOf" srcId="{A7764A4E-9408-48AC-A0D8-F9BE372BAA4F}" destId="{6C6E0E5F-F155-4F8E-845D-CBF1A64D90D6}" srcOrd="0" destOrd="0" presId="urn:microsoft.com/office/officeart/2018/5/layout/IconLeafLabelList"/>
    <dgm:cxn modelId="{4D4C9DCF-11A8-42BC-B0FF-B2AA093508B8}" type="presParOf" srcId="{A7764A4E-9408-48AC-A0D8-F9BE372BAA4F}" destId="{98EEA68A-25AC-44CA-B56D-17B6B7510FB1}" srcOrd="1" destOrd="0" presId="urn:microsoft.com/office/officeart/2018/5/layout/IconLeafLabelList"/>
    <dgm:cxn modelId="{20B43E75-B099-4713-BE02-23FF6D55DEBD}" type="presParOf" srcId="{A7764A4E-9408-48AC-A0D8-F9BE372BAA4F}" destId="{13093DE5-CE5B-4411-85E8-878F3B316010}" srcOrd="2" destOrd="0" presId="urn:microsoft.com/office/officeart/2018/5/layout/IconLeafLabelList"/>
    <dgm:cxn modelId="{0C192ED7-8D9B-412A-9899-9E87A8F42E01}" type="presParOf" srcId="{A7764A4E-9408-48AC-A0D8-F9BE372BAA4F}" destId="{3DD5C7E1-6897-4F1E-9F03-1C561F333C5A}" srcOrd="3" destOrd="0" presId="urn:microsoft.com/office/officeart/2018/5/layout/IconLeafLabelList"/>
    <dgm:cxn modelId="{D4BC3003-6B8F-4806-AD0F-5C95A29CFC67}" type="presParOf" srcId="{EF43D54A-70A3-4584-8FCA-EC4C4147C041}" destId="{8E7BABD9-6AED-46EF-875E-24F9690ACCF7}" srcOrd="3" destOrd="0" presId="urn:microsoft.com/office/officeart/2018/5/layout/IconLeafLabelList"/>
    <dgm:cxn modelId="{438B91DB-9804-482A-B7A1-1DEB18A51C4E}" type="presParOf" srcId="{EF43D54A-70A3-4584-8FCA-EC4C4147C041}" destId="{A73AB508-5DD8-4F23-847C-018DFD61BB4F}" srcOrd="4" destOrd="0" presId="urn:microsoft.com/office/officeart/2018/5/layout/IconLeafLabelList"/>
    <dgm:cxn modelId="{67F0719A-949C-4463-9A9C-522796472DA4}" type="presParOf" srcId="{A73AB508-5DD8-4F23-847C-018DFD61BB4F}" destId="{AB716473-1DB0-4B2D-A0EB-E7E2F81E5D9D}" srcOrd="0" destOrd="0" presId="urn:microsoft.com/office/officeart/2018/5/layout/IconLeafLabelList"/>
    <dgm:cxn modelId="{6409E2CB-1948-4465-8843-27F64E73679A}" type="presParOf" srcId="{A73AB508-5DD8-4F23-847C-018DFD61BB4F}" destId="{6CA0F5BF-BC40-4F38-9A27-C05FFE1967CD}" srcOrd="1" destOrd="0" presId="urn:microsoft.com/office/officeart/2018/5/layout/IconLeafLabelList"/>
    <dgm:cxn modelId="{E6C8B137-2DE4-44C2-B0E9-3A05C91C5198}" type="presParOf" srcId="{A73AB508-5DD8-4F23-847C-018DFD61BB4F}" destId="{63A37780-51C0-4D25-B2C4-7EB43A1AB1FE}" srcOrd="2" destOrd="0" presId="urn:microsoft.com/office/officeart/2018/5/layout/IconLeafLabelList"/>
    <dgm:cxn modelId="{691A37BF-83C8-4584-953C-DA68E9200AE4}" type="presParOf" srcId="{A73AB508-5DD8-4F23-847C-018DFD61BB4F}" destId="{F2FE6627-3115-47DC-B12E-27D36343AB9E}" srcOrd="3" destOrd="0" presId="urn:microsoft.com/office/officeart/2018/5/layout/IconLeafLabelList"/>
    <dgm:cxn modelId="{10CFBE94-AC98-4F0F-A0CE-095B0F090D97}" type="presParOf" srcId="{EF43D54A-70A3-4584-8FCA-EC4C4147C041}" destId="{DE54B6E6-74AC-47CC-B4C1-BB7CA0E381E9}" srcOrd="5" destOrd="0" presId="urn:microsoft.com/office/officeart/2018/5/layout/IconLeafLabelList"/>
    <dgm:cxn modelId="{993D93EF-889C-4473-9762-92523567DE3B}" type="presParOf" srcId="{EF43D54A-70A3-4584-8FCA-EC4C4147C041}" destId="{0858B253-276B-4442-BBB8-53BE6D9FDFC9}" srcOrd="6" destOrd="0" presId="urn:microsoft.com/office/officeart/2018/5/layout/IconLeafLabelList"/>
    <dgm:cxn modelId="{7F50E361-9D78-44A3-9A35-C805CACCFBB2}" type="presParOf" srcId="{0858B253-276B-4442-BBB8-53BE6D9FDFC9}" destId="{F25C60CD-1503-49EE-868A-F903AB083CE4}" srcOrd="0" destOrd="0" presId="urn:microsoft.com/office/officeart/2018/5/layout/IconLeafLabelList"/>
    <dgm:cxn modelId="{05D74BF8-1146-471B-B096-E44E746846D1}" type="presParOf" srcId="{0858B253-276B-4442-BBB8-53BE6D9FDFC9}" destId="{46659C8E-FBD5-4024-ABE6-2E4580E413BD}" srcOrd="1" destOrd="0" presId="urn:microsoft.com/office/officeart/2018/5/layout/IconLeafLabelList"/>
    <dgm:cxn modelId="{334A5741-5D0C-4B7F-A04C-8F17846459B7}" type="presParOf" srcId="{0858B253-276B-4442-BBB8-53BE6D9FDFC9}" destId="{D5BB0FB0-5955-47CB-B18D-3B6CC4BE0200}" srcOrd="2" destOrd="0" presId="urn:microsoft.com/office/officeart/2018/5/layout/IconLeafLabelList"/>
    <dgm:cxn modelId="{3A4694DC-C912-493F-8331-F52B5A83C7F7}" type="presParOf" srcId="{0858B253-276B-4442-BBB8-53BE6D9FDFC9}" destId="{9051186F-9948-471D-8D87-77CB0A959C30}" srcOrd="3" destOrd="0" presId="urn:microsoft.com/office/officeart/2018/5/layout/IconLeafLabelList"/>
    <dgm:cxn modelId="{1476628C-F63C-43CA-93E0-9EC46AE96EF7}" type="presParOf" srcId="{EF43D54A-70A3-4584-8FCA-EC4C4147C041}" destId="{0BCCC729-1E6D-4002-AE14-AC8490B0516A}" srcOrd="7" destOrd="0" presId="urn:microsoft.com/office/officeart/2018/5/layout/IconLeafLabelList"/>
    <dgm:cxn modelId="{53A2C90E-1C48-4ACF-9AD9-D55B3D75C3D4}" type="presParOf" srcId="{EF43D54A-70A3-4584-8FCA-EC4C4147C041}" destId="{F15B7224-293A-4EFE-9A11-8A96ADC4FDC3}" srcOrd="8" destOrd="0" presId="urn:microsoft.com/office/officeart/2018/5/layout/IconLeafLabelList"/>
    <dgm:cxn modelId="{5C33691E-A775-4AA8-B815-35165F5CE679}" type="presParOf" srcId="{F15B7224-293A-4EFE-9A11-8A96ADC4FDC3}" destId="{653E35EF-28CC-4839-AC1E-9A408264765B}" srcOrd="0" destOrd="0" presId="urn:microsoft.com/office/officeart/2018/5/layout/IconLeafLabelList"/>
    <dgm:cxn modelId="{B202534F-42A9-4055-B4C0-EBA4E9F6121C}" type="presParOf" srcId="{F15B7224-293A-4EFE-9A11-8A96ADC4FDC3}" destId="{006A7540-C351-4C80-973E-52078EF33630}" srcOrd="1" destOrd="0" presId="urn:microsoft.com/office/officeart/2018/5/layout/IconLeafLabelList"/>
    <dgm:cxn modelId="{A17B1CE3-4B20-4D63-940B-B855A3D9D257}" type="presParOf" srcId="{F15B7224-293A-4EFE-9A11-8A96ADC4FDC3}" destId="{8DC5C334-F0D6-4EA2-8D83-F0A8ED401BC2}" srcOrd="2" destOrd="0" presId="urn:microsoft.com/office/officeart/2018/5/layout/IconLeafLabelList"/>
    <dgm:cxn modelId="{87CC030C-367F-4BD5-B847-D1A3A9C96737}" type="presParOf" srcId="{F15B7224-293A-4EFE-9A11-8A96ADC4FDC3}" destId="{6DB63AE5-4A86-446D-8915-64834499189B}" srcOrd="3" destOrd="0" presId="urn:microsoft.com/office/officeart/2018/5/layout/IconLeafLabelList"/>
    <dgm:cxn modelId="{27384A04-A6CE-4154-B837-99B68AAA8EE1}" type="presParOf" srcId="{EF43D54A-70A3-4584-8FCA-EC4C4147C041}" destId="{DA657CC6-7B27-4783-A6C3-EA82832C994A}" srcOrd="9" destOrd="0" presId="urn:microsoft.com/office/officeart/2018/5/layout/IconLeafLabelList"/>
    <dgm:cxn modelId="{D63CF61C-CD25-40C9-A8E7-5152348D7E25}" type="presParOf" srcId="{EF43D54A-70A3-4584-8FCA-EC4C4147C041}" destId="{2DB1E8BE-AD94-4807-A2A5-A4DD1382C5C8}" srcOrd="10" destOrd="0" presId="urn:microsoft.com/office/officeart/2018/5/layout/IconLeafLabelList"/>
    <dgm:cxn modelId="{593FA985-9AD5-4C9E-A865-3FC8263CA434}" type="presParOf" srcId="{2DB1E8BE-AD94-4807-A2A5-A4DD1382C5C8}" destId="{20218861-939A-4237-890E-CF3C886DB630}" srcOrd="0" destOrd="0" presId="urn:microsoft.com/office/officeart/2018/5/layout/IconLeafLabelList"/>
    <dgm:cxn modelId="{6E859E3F-412E-4B7E-B86F-C5A48AD3CFC7}" type="presParOf" srcId="{2DB1E8BE-AD94-4807-A2A5-A4DD1382C5C8}" destId="{9B4D5B64-B2DE-44C3-BA5A-CC2FCD799426}" srcOrd="1" destOrd="0" presId="urn:microsoft.com/office/officeart/2018/5/layout/IconLeafLabelList"/>
    <dgm:cxn modelId="{E5437A80-EB34-4A85-B5FF-7F1ABB2D5091}" type="presParOf" srcId="{2DB1E8BE-AD94-4807-A2A5-A4DD1382C5C8}" destId="{46ED383C-892B-420E-817F-AA695945E906}" srcOrd="2" destOrd="0" presId="urn:microsoft.com/office/officeart/2018/5/layout/IconLeafLabelList"/>
    <dgm:cxn modelId="{0C176966-528B-442E-AADF-8C1F945D944F}" type="presParOf" srcId="{2DB1E8BE-AD94-4807-A2A5-A4DD1382C5C8}" destId="{F7E6FDBB-3179-4636-80D7-CA8263955197}" srcOrd="3" destOrd="0" presId="urn:microsoft.com/office/officeart/2018/5/layout/IconLeafLabelList"/>
    <dgm:cxn modelId="{AB9AC3A3-8075-4713-ACDE-305CEEAA2024}" type="presParOf" srcId="{EF43D54A-70A3-4584-8FCA-EC4C4147C041}" destId="{1FD36338-4A95-4F20-9C19-2AA6AA610763}" srcOrd="11" destOrd="0" presId="urn:microsoft.com/office/officeart/2018/5/layout/IconLeafLabelList"/>
    <dgm:cxn modelId="{9A765205-AD3A-49B5-9DE3-8E6ECFB0D3F7}" type="presParOf" srcId="{EF43D54A-70A3-4584-8FCA-EC4C4147C041}" destId="{65DE1671-1558-4CD2-94E2-4C7B63C1D27B}" srcOrd="12" destOrd="0" presId="urn:microsoft.com/office/officeart/2018/5/layout/IconLeafLabelList"/>
    <dgm:cxn modelId="{9A645EE1-54CC-4632-BCAB-73FE8265C574}" type="presParOf" srcId="{65DE1671-1558-4CD2-94E2-4C7B63C1D27B}" destId="{52706653-2ADC-4E0F-AE6F-02911ED7F523}" srcOrd="0" destOrd="0" presId="urn:microsoft.com/office/officeart/2018/5/layout/IconLeafLabelList"/>
    <dgm:cxn modelId="{EFBBDD6D-CE02-4CC1-9573-7F275885297B}" type="presParOf" srcId="{65DE1671-1558-4CD2-94E2-4C7B63C1D27B}" destId="{9E94216F-DA9E-40B3-8FEA-4EA1EB8BCBB4}" srcOrd="1" destOrd="0" presId="urn:microsoft.com/office/officeart/2018/5/layout/IconLeafLabelList"/>
    <dgm:cxn modelId="{A6FCFCFA-D09A-4916-8A9B-1050C395C08C}" type="presParOf" srcId="{65DE1671-1558-4CD2-94E2-4C7B63C1D27B}" destId="{6B11281E-800B-403A-AC7A-3941D8F165C3}" srcOrd="2" destOrd="0" presId="urn:microsoft.com/office/officeart/2018/5/layout/IconLeafLabelList"/>
    <dgm:cxn modelId="{105A3698-580B-432C-B2C5-B1E5DDE70A5E}" type="presParOf" srcId="{65DE1671-1558-4CD2-94E2-4C7B63C1D27B}" destId="{80DCC912-781F-4043-8B56-5FADF11C689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A98839-8CD6-4D87-ADDA-7FA1AFD3ADA7}">
      <dsp:nvSpPr>
        <dsp:cNvPr id="0" name=""/>
        <dsp:cNvSpPr/>
      </dsp:nvSpPr>
      <dsp:spPr>
        <a:xfrm>
          <a:off x="240304" y="387034"/>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80208C-FAE4-4D02-888A-DF13CAE128BB}">
      <dsp:nvSpPr>
        <dsp:cNvPr id="0" name=""/>
        <dsp:cNvSpPr/>
      </dsp:nvSpPr>
      <dsp:spPr>
        <a:xfrm>
          <a:off x="400265" y="546995"/>
          <a:ext cx="430664" cy="4306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AAA27E-541D-418D-9B24-EF4BC3F267B8}">
      <dsp:nvSpPr>
        <dsp:cNvPr id="0" name=""/>
        <dsp:cNvSpPr/>
      </dsp:nvSpPr>
      <dsp:spPr>
        <a:xfrm>
          <a:off x="363" y="1371409"/>
          <a:ext cx="1230468" cy="138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b="1" u="sng" kern="1200" cap="none">
              <a:solidFill>
                <a:schemeClr val="tx1"/>
              </a:solidFill>
            </a:rPr>
            <a:t>Como um app está auxiliando a tomada de decisão médica?</a:t>
          </a:r>
          <a:endParaRPr lang="en-US" sz="1800" kern="1200" cap="none">
            <a:solidFill>
              <a:schemeClr val="tx1"/>
            </a:solidFill>
          </a:endParaRPr>
        </a:p>
      </dsp:txBody>
      <dsp:txXfrm>
        <a:off x="363" y="1371409"/>
        <a:ext cx="1230468" cy="1384277"/>
      </dsp:txXfrm>
    </dsp:sp>
    <dsp:sp modelId="{6C6E0E5F-F155-4F8E-845D-CBF1A64D90D6}">
      <dsp:nvSpPr>
        <dsp:cNvPr id="0" name=""/>
        <dsp:cNvSpPr/>
      </dsp:nvSpPr>
      <dsp:spPr>
        <a:xfrm>
          <a:off x="1686105" y="387034"/>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EA68A-25AC-44CA-B56D-17B6B7510FB1}">
      <dsp:nvSpPr>
        <dsp:cNvPr id="0" name=""/>
        <dsp:cNvSpPr/>
      </dsp:nvSpPr>
      <dsp:spPr>
        <a:xfrm>
          <a:off x="1846066" y="546995"/>
          <a:ext cx="430664" cy="4306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D5C7E1-6897-4F1E-9F03-1C561F333C5A}">
      <dsp:nvSpPr>
        <dsp:cNvPr id="0" name=""/>
        <dsp:cNvSpPr/>
      </dsp:nvSpPr>
      <dsp:spPr>
        <a:xfrm>
          <a:off x="1446164" y="1371409"/>
          <a:ext cx="1230468" cy="138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cap="all"/>
          </a:pPr>
          <a:r>
            <a:rPr lang="pt-BR" sz="1800" b="1" u="sng" kern="1200" cap="none">
              <a:solidFill>
                <a:schemeClr val="tx1"/>
              </a:solidFill>
            </a:rPr>
            <a:t>Análise do índice de melanina em neonatos por método não invasivo e sua associação com idade gestacional ao nascimento</a:t>
          </a:r>
          <a:endParaRPr lang="en-US" sz="1800" kern="1200" cap="none">
            <a:solidFill>
              <a:schemeClr val="tx1"/>
            </a:solidFill>
          </a:endParaRPr>
        </a:p>
      </dsp:txBody>
      <dsp:txXfrm>
        <a:off x="1446164" y="1371409"/>
        <a:ext cx="1230468" cy="1384277"/>
      </dsp:txXfrm>
    </dsp:sp>
    <dsp:sp modelId="{AB716473-1DB0-4B2D-A0EB-E7E2F81E5D9D}">
      <dsp:nvSpPr>
        <dsp:cNvPr id="0" name=""/>
        <dsp:cNvSpPr/>
      </dsp:nvSpPr>
      <dsp:spPr>
        <a:xfrm>
          <a:off x="3131906" y="387034"/>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A0F5BF-BC40-4F38-9A27-C05FFE1967CD}">
      <dsp:nvSpPr>
        <dsp:cNvPr id="0" name=""/>
        <dsp:cNvSpPr/>
      </dsp:nvSpPr>
      <dsp:spPr>
        <a:xfrm>
          <a:off x="3291867" y="546995"/>
          <a:ext cx="430664" cy="4306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2FE6627-3115-47DC-B12E-27D36343AB9E}">
      <dsp:nvSpPr>
        <dsp:cNvPr id="0" name=""/>
        <dsp:cNvSpPr/>
      </dsp:nvSpPr>
      <dsp:spPr>
        <a:xfrm>
          <a:off x="2891964" y="1371409"/>
          <a:ext cx="1230468" cy="138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b="1" u="sng" kern="1200" cap="none"/>
            <a:t>O futuro da medição, acompanhamento e prevenção na medicina</a:t>
          </a:r>
          <a:endParaRPr lang="en-US" sz="1800" kern="1200" cap="none"/>
        </a:p>
      </dsp:txBody>
      <dsp:txXfrm>
        <a:off x="2891964" y="1371409"/>
        <a:ext cx="1230468" cy="1384277"/>
      </dsp:txXfrm>
    </dsp:sp>
    <dsp:sp modelId="{F25C60CD-1503-49EE-868A-F903AB083CE4}">
      <dsp:nvSpPr>
        <dsp:cNvPr id="0" name=""/>
        <dsp:cNvSpPr/>
      </dsp:nvSpPr>
      <dsp:spPr>
        <a:xfrm>
          <a:off x="4577707" y="387034"/>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659C8E-FBD5-4024-ABE6-2E4580E413BD}">
      <dsp:nvSpPr>
        <dsp:cNvPr id="0" name=""/>
        <dsp:cNvSpPr/>
      </dsp:nvSpPr>
      <dsp:spPr>
        <a:xfrm>
          <a:off x="4737667" y="546995"/>
          <a:ext cx="430664" cy="4306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51186F-9948-471D-8D87-77CB0A959C30}">
      <dsp:nvSpPr>
        <dsp:cNvPr id="0" name=""/>
        <dsp:cNvSpPr/>
      </dsp:nvSpPr>
      <dsp:spPr>
        <a:xfrm>
          <a:off x="4337765" y="1371409"/>
          <a:ext cx="1230468" cy="138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b="1" u="sng" kern="1200" cap="none"/>
            <a:t>Análise de evolução de tratamento fisioterápico: como acompanhar a evolução de pacientes utilizando uma filmadora.</a:t>
          </a:r>
          <a:endParaRPr lang="en-US" sz="1800" kern="1200" cap="none"/>
        </a:p>
      </dsp:txBody>
      <dsp:txXfrm>
        <a:off x="4337765" y="1371409"/>
        <a:ext cx="1230468" cy="1384277"/>
      </dsp:txXfrm>
    </dsp:sp>
    <dsp:sp modelId="{653E35EF-28CC-4839-AC1E-9A408264765B}">
      <dsp:nvSpPr>
        <dsp:cNvPr id="0" name=""/>
        <dsp:cNvSpPr/>
      </dsp:nvSpPr>
      <dsp:spPr>
        <a:xfrm>
          <a:off x="6023507" y="387034"/>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6A7540-C351-4C80-973E-52078EF33630}">
      <dsp:nvSpPr>
        <dsp:cNvPr id="0" name=""/>
        <dsp:cNvSpPr/>
      </dsp:nvSpPr>
      <dsp:spPr>
        <a:xfrm>
          <a:off x="6183468" y="546995"/>
          <a:ext cx="430664" cy="4306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B63AE5-4A86-446D-8915-64834499189B}">
      <dsp:nvSpPr>
        <dsp:cNvPr id="0" name=""/>
        <dsp:cNvSpPr/>
      </dsp:nvSpPr>
      <dsp:spPr>
        <a:xfrm>
          <a:off x="5783566" y="1371409"/>
          <a:ext cx="1230468" cy="138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b="1" u="sng" kern="1200" cap="none"/>
            <a:t>Como a tecnologia vem impactando o atendimento primário na saúde brasileira ? </a:t>
          </a:r>
          <a:endParaRPr lang="en-US" sz="1800" kern="1200" cap="none"/>
        </a:p>
      </dsp:txBody>
      <dsp:txXfrm>
        <a:off x="5783566" y="1371409"/>
        <a:ext cx="1230468" cy="1384277"/>
      </dsp:txXfrm>
    </dsp:sp>
    <dsp:sp modelId="{20218861-939A-4237-890E-CF3C886DB630}">
      <dsp:nvSpPr>
        <dsp:cNvPr id="0" name=""/>
        <dsp:cNvSpPr/>
      </dsp:nvSpPr>
      <dsp:spPr>
        <a:xfrm>
          <a:off x="7469308" y="387034"/>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4D5B64-B2DE-44C3-BA5A-CC2FCD799426}">
      <dsp:nvSpPr>
        <dsp:cNvPr id="0" name=""/>
        <dsp:cNvSpPr/>
      </dsp:nvSpPr>
      <dsp:spPr>
        <a:xfrm>
          <a:off x="7629269" y="546995"/>
          <a:ext cx="430664" cy="43066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E6FDBB-3179-4636-80D7-CA8263955197}">
      <dsp:nvSpPr>
        <dsp:cNvPr id="0" name=""/>
        <dsp:cNvSpPr/>
      </dsp:nvSpPr>
      <dsp:spPr>
        <a:xfrm>
          <a:off x="7229367" y="1371409"/>
          <a:ext cx="1230468" cy="138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b="1" u="sng" kern="1200" cap="none" err="1"/>
            <a:t>Blockchain</a:t>
          </a:r>
          <a:r>
            <a:rPr lang="pt-BR" sz="1800" b="1" u="sng" kern="1200" cap="none"/>
            <a:t> no processamento de informações na saúde </a:t>
          </a:r>
          <a:endParaRPr lang="en-US" sz="1800" kern="1200" cap="none"/>
        </a:p>
      </dsp:txBody>
      <dsp:txXfrm>
        <a:off x="7229367" y="1371409"/>
        <a:ext cx="1230468" cy="1384277"/>
      </dsp:txXfrm>
    </dsp:sp>
    <dsp:sp modelId="{52706653-2ADC-4E0F-AE6F-02911ED7F523}">
      <dsp:nvSpPr>
        <dsp:cNvPr id="0" name=""/>
        <dsp:cNvSpPr/>
      </dsp:nvSpPr>
      <dsp:spPr>
        <a:xfrm>
          <a:off x="8915109" y="387034"/>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94216F-DA9E-40B3-8FEA-4EA1EB8BCBB4}">
      <dsp:nvSpPr>
        <dsp:cNvPr id="0" name=""/>
        <dsp:cNvSpPr/>
      </dsp:nvSpPr>
      <dsp:spPr>
        <a:xfrm>
          <a:off x="9075070" y="546995"/>
          <a:ext cx="430664" cy="43066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DCC912-781F-4043-8B56-5FADF11C689C}">
      <dsp:nvSpPr>
        <dsp:cNvPr id="0" name=""/>
        <dsp:cNvSpPr/>
      </dsp:nvSpPr>
      <dsp:spPr>
        <a:xfrm>
          <a:off x="8675167" y="1371409"/>
          <a:ext cx="1230468" cy="138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pt-BR" sz="1800" b="1" u="sng" kern="1200" cap="none"/>
            <a:t>Arquitetura orientada a dados e </a:t>
          </a:r>
          <a:r>
            <a:rPr lang="pt-BR" sz="1800" b="1" u="sng" kern="1200" cap="none" err="1"/>
            <a:t>ipaas</a:t>
          </a:r>
          <a:r>
            <a:rPr lang="pt-BR" sz="1800" b="1" u="sng" kern="1200" cap="none"/>
            <a:t>: a reposta para uma verticalização acelerada na indústria da saúde </a:t>
          </a:r>
          <a:endParaRPr lang="en-US" sz="1800" kern="1200" cap="none"/>
        </a:p>
      </dsp:txBody>
      <dsp:txXfrm>
        <a:off x="8675167" y="1371409"/>
        <a:ext cx="1230468" cy="1384277"/>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AB2AEE-DA1A-8C4A-B0B8-D630BD0E4540}" type="datetimeFigureOut">
              <a:rPr lang="pt-BR" smtClean="0"/>
              <a:t>20/08/2019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6326EC-2BE2-8D44-B0F6-98097DEAF66F}" type="slidenum">
              <a:rPr lang="pt-BR" smtClean="0"/>
              <a:t>‹nº›</a:t>
            </a:fld>
            <a:endParaRPr lang="pt-BR"/>
          </a:p>
        </p:txBody>
      </p:sp>
    </p:spTree>
    <p:extLst>
      <p:ext uri="{BB962C8B-B14F-4D97-AF65-F5344CB8AC3E}">
        <p14:creationId xmlns:p14="http://schemas.microsoft.com/office/powerpoint/2010/main" val="1850069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FB6326EC-2BE2-8D44-B0F6-98097DEAF66F}" type="slidenum">
              <a:rPr lang="pt-BR" smtClean="0"/>
              <a:t>5</a:t>
            </a:fld>
            <a:endParaRPr lang="pt-BR"/>
          </a:p>
        </p:txBody>
      </p:sp>
    </p:spTree>
    <p:extLst>
      <p:ext uri="{BB962C8B-B14F-4D97-AF65-F5344CB8AC3E}">
        <p14:creationId xmlns:p14="http://schemas.microsoft.com/office/powerpoint/2010/main" val="21024474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pt-BR"/>
              <a:t>Clique para editar o título Mestre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586B75A-687E-405C-8A0B-8D00578BA2C3}" type="datetimeFigureOut">
              <a:rPr lang="en-US" smtClean="0"/>
              <a:pPr/>
              <a:t>8/20/19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4163651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pt-BR"/>
              <a:t>Clique no ícone para adicionar uma imagem</a:t>
            </a:r>
            <a:endParaRPr lang="en-US"/>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586B75A-687E-405C-8A0B-8D00578BA2C3}" type="datetimeFigureOut">
              <a:rPr lang="en-US" smtClean="0"/>
              <a:pPr/>
              <a:t>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34923619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pt-BR"/>
              <a:t>Clique para editar o título Mestre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586B75A-687E-405C-8A0B-8D00578BA2C3}" type="datetimeFigureOut">
              <a:rPr lang="en-US" smtClean="0"/>
              <a:pPr/>
              <a:t>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257249461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pt-BR"/>
              <a:t>Clique para editar o título Mestre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586B75A-687E-405C-8A0B-8D00578BA2C3}" type="datetimeFigureOut">
              <a:rPr lang="en-US" smtClean="0"/>
              <a:pPr/>
              <a:t>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60203702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pt-BR"/>
              <a:t>Clique para editar o título Mestre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586B75A-687E-405C-8A0B-8D00578BA2C3}" type="datetimeFigureOut">
              <a:rPr lang="en-US" smtClean="0"/>
              <a:pPr/>
              <a:t>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141891472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pt-BR"/>
              <a:t>Clique para editar o título Mestre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5586B75A-687E-405C-8A0B-8D00578BA2C3}" type="datetimeFigureOut">
              <a:rPr lang="en-US" smtClean="0"/>
              <a:pPr/>
              <a:t>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399679215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pt-BR"/>
              <a:t>Clique para editar o título Mestre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5586B75A-687E-405C-8A0B-8D00578BA2C3}" type="datetimeFigureOut">
              <a:rPr lang="en-US" smtClean="0"/>
              <a:pPr/>
              <a:t>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145721799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30080106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61185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4043958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pt-BR"/>
              <a:t>Clique para editar o título Mestre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586B75A-687E-405C-8A0B-8D00578BA2C3}" type="datetimeFigureOut">
              <a:rPr lang="en-US" smtClean="0"/>
              <a:pPr/>
              <a:t>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1297088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1673951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141410" y="3073397"/>
            <a:ext cx="4878391" cy="271780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3073397"/>
            <a:ext cx="4875210" cy="271780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1542141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513579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3823561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586B75A-687E-405C-8A0B-8D00578BA2C3}" type="datetimeFigureOut">
              <a:rPr lang="en-US" smtClean="0"/>
              <a:pPr/>
              <a:t>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3320231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5586B75A-687E-405C-8A0B-8D00578BA2C3}" type="datetimeFigureOut">
              <a:rPr lang="en-US" smtClean="0"/>
              <a:pPr/>
              <a:t>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‹nº›</a:t>
            </a:fld>
            <a:endParaRPr lang="en-US"/>
          </a:p>
        </p:txBody>
      </p:sp>
    </p:spTree>
    <p:extLst>
      <p:ext uri="{BB962C8B-B14F-4D97-AF65-F5344CB8AC3E}">
        <p14:creationId xmlns:p14="http://schemas.microsoft.com/office/powerpoint/2010/main" val="1920396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586B75A-687E-405C-8A0B-8D00578BA2C3}" type="datetimeFigureOut">
              <a:rPr lang="en-US" smtClean="0"/>
              <a:pPr/>
              <a:t>8/20/19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FAB73BC-B049-4115-A692-8D63A059BFB8}" type="slidenum">
              <a:rPr lang="en-US" smtClean="0"/>
              <a:pPr/>
              <a:t>‹nº›</a:t>
            </a:fld>
            <a:endParaRPr lang="en-US"/>
          </a:p>
        </p:txBody>
      </p:sp>
    </p:spTree>
    <p:extLst>
      <p:ext uri="{BB962C8B-B14F-4D97-AF65-F5344CB8AC3E}">
        <p14:creationId xmlns:p14="http://schemas.microsoft.com/office/powerpoint/2010/main" val="1480603158"/>
      </p:ext>
    </p:extLst>
  </p:cSld>
  <p:clrMap bg1="dk1" tx1="lt1" bg2="dk2" tx2="lt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thedevelopersconference.com.br/tdc/2019/saopaulo/trilha-saude-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slide" Target="slide3.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slide" Target="slid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us.kantar.com/media/1911470/final__health_tech_report__scroll.pdf" TargetMode="External"/><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jpg"/><Relationship Id="rId4" Type="http://schemas.openxmlformats.org/officeDocument/2006/relationships/hyperlink" Target="../V&#237;deo/Teleconsulta.mp4"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sistemas.cfm.org.br/normas/visualizar/resolucoes/BR/2018/2227" TargetMode="External"/><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hyperlink" Target="http://www.thedevelopersconference.com.br/tdc/2019/saopaulo/trilha-saude-40#descricao-111"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slide" Target="slide3.xml"/><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slide" Target="slide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vertigo.com.br/mulesoft-lider-quadrante-api-lifecycle" TargetMode="Externa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hyperlink" Target="https://vertigo.com.br/salesforce-compra-mulesoft" TargetMode="Externa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9.xml.rels><?xml version="1.0" encoding="UTF-8" standalone="yes"?>
<Relationships xmlns="http://schemas.openxmlformats.org/package/2006/relationships"><Relationship Id="rId2" Type="http://schemas.openxmlformats.org/officeDocument/2006/relationships/hyperlink" Target="http://www.thedevelopersconference.com.br/tdc/2019/saopaulo/trilha-saude-40#descricao-112"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BA76B-5D66-8647-B09B-2E3558C9D0C5}"/>
              </a:ext>
            </a:extLst>
          </p:cNvPr>
          <p:cNvSpPr>
            <a:spLocks noGrp="1"/>
          </p:cNvSpPr>
          <p:nvPr>
            <p:ph type="ctrTitle"/>
          </p:nvPr>
        </p:nvSpPr>
        <p:spPr/>
        <p:txBody>
          <a:bodyPr>
            <a:normAutofit/>
          </a:bodyPr>
          <a:lstStyle/>
          <a:p>
            <a:pPr algn="ctr"/>
            <a:r>
              <a:rPr lang="pt-BR" sz="8000" dirty="0"/>
              <a:t>Saúde 4.0</a:t>
            </a:r>
          </a:p>
        </p:txBody>
      </p:sp>
      <p:sp>
        <p:nvSpPr>
          <p:cNvPr id="3" name="Subtítulo 2">
            <a:extLst>
              <a:ext uri="{FF2B5EF4-FFF2-40B4-BE49-F238E27FC236}">
                <a16:creationId xmlns:a16="http://schemas.microsoft.com/office/drawing/2014/main" id="{381233ED-B02A-374D-8EE0-61F3403123C7}"/>
              </a:ext>
            </a:extLst>
          </p:cNvPr>
          <p:cNvSpPr>
            <a:spLocks noGrp="1"/>
          </p:cNvSpPr>
          <p:nvPr>
            <p:ph type="subTitle" idx="1"/>
          </p:nvPr>
        </p:nvSpPr>
        <p:spPr/>
        <p:txBody>
          <a:bodyPr/>
          <a:lstStyle/>
          <a:p>
            <a:pPr algn="ctr"/>
            <a:r>
              <a:rPr lang="pt-BR" dirty="0">
                <a:solidFill>
                  <a:schemeClr val="tx1"/>
                </a:solidFill>
                <a:hlinkClick r:id="rId2"/>
              </a:rPr>
              <a:t>TDC 2019 - SAÚDE 4.0</a:t>
            </a:r>
            <a:endParaRPr lang="pt-BR" dirty="0">
              <a:solidFill>
                <a:schemeClr val="tx1"/>
              </a:solidFill>
            </a:endParaRPr>
          </a:p>
        </p:txBody>
      </p:sp>
    </p:spTree>
    <p:extLst>
      <p:ext uri="{BB962C8B-B14F-4D97-AF65-F5344CB8AC3E}">
        <p14:creationId xmlns:p14="http://schemas.microsoft.com/office/powerpoint/2010/main" val="1720552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821A18A-7439-1F40-ADE3-C1EA0CFFD0E5}"/>
              </a:ext>
            </a:extLst>
          </p:cNvPr>
          <p:cNvSpPr>
            <a:spLocks noGrp="1"/>
          </p:cNvSpPr>
          <p:nvPr>
            <p:ph type="title"/>
          </p:nvPr>
        </p:nvSpPr>
        <p:spPr/>
        <p:txBody>
          <a:bodyPr/>
          <a:lstStyle/>
          <a:p>
            <a:endParaRPr lang="pt-BR"/>
          </a:p>
        </p:txBody>
      </p:sp>
      <p:pic>
        <p:nvPicPr>
          <p:cNvPr id="6" name="Imagem 5" descr="Uma imagem contendo captura de tela, texto&#10;&#10;Descrição gerada automaticamente">
            <a:extLst>
              <a:ext uri="{FF2B5EF4-FFF2-40B4-BE49-F238E27FC236}">
                <a16:creationId xmlns:a16="http://schemas.microsoft.com/office/drawing/2014/main" id="{6F3E9434-B85A-6C41-A86A-0D4341DA76E2}"/>
              </a:ext>
            </a:extLst>
          </p:cNvPr>
          <p:cNvPicPr>
            <a:picLocks noChangeAspect="1"/>
          </p:cNvPicPr>
          <p:nvPr/>
        </p:nvPicPr>
        <p:blipFill>
          <a:blip r:embed="rId2"/>
          <a:stretch>
            <a:fillRect/>
          </a:stretch>
        </p:blipFill>
        <p:spPr>
          <a:xfrm>
            <a:off x="1303866" y="425450"/>
            <a:ext cx="9905999" cy="5814032"/>
          </a:xfrm>
          <a:prstGeom prst="rect">
            <a:avLst/>
          </a:prstGeom>
        </p:spPr>
      </p:pic>
    </p:spTree>
    <p:extLst>
      <p:ext uri="{BB962C8B-B14F-4D97-AF65-F5344CB8AC3E}">
        <p14:creationId xmlns:p14="http://schemas.microsoft.com/office/powerpoint/2010/main" val="1874039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821A18A-7439-1F40-ADE3-C1EA0CFFD0E5}"/>
              </a:ext>
            </a:extLst>
          </p:cNvPr>
          <p:cNvSpPr>
            <a:spLocks noGrp="1"/>
          </p:cNvSpPr>
          <p:nvPr>
            <p:ph type="title"/>
          </p:nvPr>
        </p:nvSpPr>
        <p:spPr/>
        <p:txBody>
          <a:bodyPr/>
          <a:lstStyle/>
          <a:p>
            <a:endParaRPr lang="pt-BR"/>
          </a:p>
        </p:txBody>
      </p:sp>
      <p:pic>
        <p:nvPicPr>
          <p:cNvPr id="3" name="Imagem 2" descr="Uma imagem contendo captura de tela, texto&#10;&#10;Descrição gerada automaticamente">
            <a:extLst>
              <a:ext uri="{FF2B5EF4-FFF2-40B4-BE49-F238E27FC236}">
                <a16:creationId xmlns:a16="http://schemas.microsoft.com/office/drawing/2014/main" id="{EB52FB34-7BC9-E246-B6D7-E2B53434B26F}"/>
              </a:ext>
            </a:extLst>
          </p:cNvPr>
          <p:cNvPicPr>
            <a:picLocks noChangeAspect="1"/>
          </p:cNvPicPr>
          <p:nvPr/>
        </p:nvPicPr>
        <p:blipFill>
          <a:blip r:embed="rId2"/>
          <a:stretch>
            <a:fillRect/>
          </a:stretch>
        </p:blipFill>
        <p:spPr>
          <a:xfrm>
            <a:off x="1141413" y="219682"/>
            <a:ext cx="9905999" cy="6019800"/>
          </a:xfrm>
          <a:prstGeom prst="rect">
            <a:avLst/>
          </a:prstGeom>
        </p:spPr>
      </p:pic>
      <p:sp>
        <p:nvSpPr>
          <p:cNvPr id="6" name="Botão de Ação: Voltar ou Anterior 5">
            <a:hlinkClick r:id="rId3" action="ppaction://hlinksldjump" highlightClick="1"/>
            <a:extLst>
              <a:ext uri="{FF2B5EF4-FFF2-40B4-BE49-F238E27FC236}">
                <a16:creationId xmlns:a16="http://schemas.microsoft.com/office/drawing/2014/main" id="{7206CBAE-A0E5-0F49-BA07-FE0D9DE812F0}"/>
              </a:ext>
            </a:extLst>
          </p:cNvPr>
          <p:cNvSpPr/>
          <p:nvPr/>
        </p:nvSpPr>
        <p:spPr>
          <a:xfrm>
            <a:off x="10339754" y="6277708"/>
            <a:ext cx="527538" cy="33410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49913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143001" y="2434439"/>
            <a:ext cx="9905998" cy="1478570"/>
          </a:xfrm>
        </p:spPr>
        <p:txBody>
          <a:bodyPr>
            <a:noAutofit/>
          </a:bodyPr>
          <a:lstStyle/>
          <a:p>
            <a:pPr algn="ctr"/>
            <a:r>
              <a:rPr lang="pt-BR" b="1" u="sng" cap="none"/>
              <a:t>O Futuro da medição, acompanhamento e prevenção na Medicina</a:t>
            </a:r>
            <a:endParaRPr lang="pt-BR" sz="5400" cap="none"/>
          </a:p>
        </p:txBody>
      </p:sp>
    </p:spTree>
    <p:extLst>
      <p:ext uri="{BB962C8B-B14F-4D97-AF65-F5344CB8AC3E}">
        <p14:creationId xmlns:p14="http://schemas.microsoft.com/office/powerpoint/2010/main" val="3638116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8380DDC4-EB65-254F-BACB-8BFEC8E280A0}"/>
              </a:ext>
            </a:extLst>
          </p:cNvPr>
          <p:cNvPicPr>
            <a:picLocks/>
          </p:cNvPicPr>
          <p:nvPr/>
        </p:nvPicPr>
        <p:blipFill>
          <a:blip r:embed="rId3"/>
          <a:stretch>
            <a:fillRect/>
          </a:stretch>
        </p:blipFill>
        <p:spPr>
          <a:xfrm>
            <a:off x="2634053" y="1674487"/>
            <a:ext cx="5527813" cy="267737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ítulo 1">
            <a:extLst>
              <a:ext uri="{FF2B5EF4-FFF2-40B4-BE49-F238E27FC236}">
                <a16:creationId xmlns:a16="http://schemas.microsoft.com/office/drawing/2014/main" id="{955450EA-2C01-6844-BF92-A0DE006E2C3E}"/>
              </a:ext>
            </a:extLst>
          </p:cNvPr>
          <p:cNvSpPr>
            <a:spLocks noGrp="1"/>
          </p:cNvSpPr>
          <p:nvPr>
            <p:ph type="title"/>
          </p:nvPr>
        </p:nvSpPr>
        <p:spPr/>
        <p:txBody>
          <a:bodyPr/>
          <a:lstStyle/>
          <a:p>
            <a:endParaRPr lang="pt-BR"/>
          </a:p>
        </p:txBody>
      </p:sp>
    </p:spTree>
    <p:extLst>
      <p:ext uri="{BB962C8B-B14F-4D97-AF65-F5344CB8AC3E}">
        <p14:creationId xmlns:p14="http://schemas.microsoft.com/office/powerpoint/2010/main" val="189917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8E5945-8AF7-5441-B31D-23E12478D669}"/>
              </a:ext>
            </a:extLst>
          </p:cNvPr>
          <p:cNvSpPr>
            <a:spLocks noGrp="1"/>
          </p:cNvSpPr>
          <p:nvPr>
            <p:ph type="title"/>
          </p:nvPr>
        </p:nvSpPr>
        <p:spPr/>
        <p:txBody>
          <a:bodyPr/>
          <a:lstStyle/>
          <a:p>
            <a:r>
              <a:rPr lang="pt-BR"/>
              <a:t>Como é Hoje</a:t>
            </a:r>
          </a:p>
        </p:txBody>
      </p:sp>
      <p:pic>
        <p:nvPicPr>
          <p:cNvPr id="6" name="Espaço Reservado para Conteúdo 5">
            <a:extLst>
              <a:ext uri="{FF2B5EF4-FFF2-40B4-BE49-F238E27FC236}">
                <a16:creationId xmlns:a16="http://schemas.microsoft.com/office/drawing/2014/main" id="{F9CC71EF-0D61-FE48-952E-BF458F6C3A74}"/>
              </a:ext>
            </a:extLst>
          </p:cNvPr>
          <p:cNvPicPr>
            <a:picLocks noGrp="1" noChangeAspect="1"/>
          </p:cNvPicPr>
          <p:nvPr>
            <p:ph idx="4294967295"/>
          </p:nvPr>
        </p:nvPicPr>
        <p:blipFill>
          <a:blip r:embed="rId2"/>
          <a:stretch>
            <a:fillRect/>
          </a:stretch>
        </p:blipFill>
        <p:spPr>
          <a:xfrm>
            <a:off x="795867" y="1947862"/>
            <a:ext cx="4602163" cy="1898650"/>
          </a:xfrm>
        </p:spPr>
      </p:pic>
      <p:pic>
        <p:nvPicPr>
          <p:cNvPr id="8" name="Imagem 7">
            <a:extLst>
              <a:ext uri="{FF2B5EF4-FFF2-40B4-BE49-F238E27FC236}">
                <a16:creationId xmlns:a16="http://schemas.microsoft.com/office/drawing/2014/main" id="{9E4887C8-41C2-F443-B452-12E306CCCDE7}"/>
              </a:ext>
            </a:extLst>
          </p:cNvPr>
          <p:cNvPicPr>
            <a:picLocks noChangeAspect="1"/>
          </p:cNvPicPr>
          <p:nvPr/>
        </p:nvPicPr>
        <p:blipFill>
          <a:blip r:embed="rId3"/>
          <a:stretch>
            <a:fillRect/>
          </a:stretch>
        </p:blipFill>
        <p:spPr>
          <a:xfrm>
            <a:off x="5943599" y="4083579"/>
            <a:ext cx="4604400" cy="1907297"/>
          </a:xfrm>
          <a:prstGeom prst="rect">
            <a:avLst/>
          </a:prstGeom>
        </p:spPr>
      </p:pic>
    </p:spTree>
    <p:extLst>
      <p:ext uri="{BB962C8B-B14F-4D97-AF65-F5344CB8AC3E}">
        <p14:creationId xmlns:p14="http://schemas.microsoft.com/office/powerpoint/2010/main" val="430997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DAF4F-ADB3-074D-B714-7DAD227149D6}"/>
              </a:ext>
            </a:extLst>
          </p:cNvPr>
          <p:cNvSpPr>
            <a:spLocks noGrp="1"/>
          </p:cNvSpPr>
          <p:nvPr>
            <p:ph type="title"/>
          </p:nvPr>
        </p:nvSpPr>
        <p:spPr/>
        <p:txBody>
          <a:bodyPr>
            <a:normAutofit/>
          </a:bodyPr>
          <a:lstStyle/>
          <a:p>
            <a:r>
              <a:rPr lang="pt-BR"/>
              <a:t>Futuro</a:t>
            </a:r>
          </a:p>
        </p:txBody>
      </p:sp>
      <p:pic>
        <p:nvPicPr>
          <p:cNvPr id="6" name="Espaço Reservado para Conteúdo 5" descr="Uma imagem contendo interior&#10;&#10;Descrição gerada automaticamente">
            <a:extLst>
              <a:ext uri="{FF2B5EF4-FFF2-40B4-BE49-F238E27FC236}">
                <a16:creationId xmlns:a16="http://schemas.microsoft.com/office/drawing/2014/main" id="{AAFB3439-E7F6-8442-B597-B1D7D8B5C4AD}"/>
              </a:ext>
            </a:extLst>
          </p:cNvPr>
          <p:cNvPicPr>
            <a:picLocks/>
          </p:cNvPicPr>
          <p:nvPr/>
        </p:nvPicPr>
        <p:blipFill>
          <a:blip r:embed="rId3"/>
          <a:stretch>
            <a:fillRect/>
          </a:stretch>
        </p:blipFill>
        <p:spPr>
          <a:xfrm>
            <a:off x="1572880" y="1738995"/>
            <a:ext cx="4604400" cy="1897200"/>
          </a:xfrm>
          <a:prstGeom prst="rect">
            <a:avLst/>
          </a:prstGeom>
        </p:spPr>
      </p:pic>
      <p:pic>
        <p:nvPicPr>
          <p:cNvPr id="8" name="Imagem 7" descr="Uma imagem contendo interior&#10;&#10;Descrição gerada automaticamente">
            <a:extLst>
              <a:ext uri="{FF2B5EF4-FFF2-40B4-BE49-F238E27FC236}">
                <a16:creationId xmlns:a16="http://schemas.microsoft.com/office/drawing/2014/main" id="{871B35F0-F6A1-0647-AAB6-EA465F6254C3}"/>
              </a:ext>
            </a:extLst>
          </p:cNvPr>
          <p:cNvPicPr>
            <a:picLocks/>
          </p:cNvPicPr>
          <p:nvPr/>
        </p:nvPicPr>
        <p:blipFill>
          <a:blip r:embed="rId4"/>
          <a:stretch>
            <a:fillRect/>
          </a:stretch>
        </p:blipFill>
        <p:spPr>
          <a:xfrm>
            <a:off x="6306788" y="3808072"/>
            <a:ext cx="4604400" cy="1897200"/>
          </a:xfrm>
          <a:prstGeom prst="rect">
            <a:avLst/>
          </a:prstGeom>
        </p:spPr>
      </p:pic>
    </p:spTree>
    <p:extLst>
      <p:ext uri="{BB962C8B-B14F-4D97-AF65-F5344CB8AC3E}">
        <p14:creationId xmlns:p14="http://schemas.microsoft.com/office/powerpoint/2010/main" val="2187466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DAF4F-ADB3-074D-B714-7DAD227149D6}"/>
              </a:ext>
            </a:extLst>
          </p:cNvPr>
          <p:cNvSpPr>
            <a:spLocks noGrp="1"/>
          </p:cNvSpPr>
          <p:nvPr>
            <p:ph type="title"/>
          </p:nvPr>
        </p:nvSpPr>
        <p:spPr/>
        <p:txBody>
          <a:bodyPr anchor="b">
            <a:normAutofit/>
          </a:bodyPr>
          <a:lstStyle/>
          <a:p>
            <a:r>
              <a:rPr lang="pt-BR" err="1"/>
              <a:t>Biohacking</a:t>
            </a:r>
            <a:endParaRPr lang="pt-BR"/>
          </a:p>
        </p:txBody>
      </p:sp>
      <p:pic>
        <p:nvPicPr>
          <p:cNvPr id="4" name="Espaço Reservado para Conteúdo 3">
            <a:extLst>
              <a:ext uri="{FF2B5EF4-FFF2-40B4-BE49-F238E27FC236}">
                <a16:creationId xmlns:a16="http://schemas.microsoft.com/office/drawing/2014/main" id="{99435130-0237-964E-876F-5E48461EF5E9}"/>
              </a:ext>
            </a:extLst>
          </p:cNvPr>
          <p:cNvPicPr>
            <a:picLocks/>
          </p:cNvPicPr>
          <p:nvPr/>
        </p:nvPicPr>
        <p:blipFill>
          <a:blip r:embed="rId3"/>
          <a:stretch>
            <a:fillRect/>
          </a:stretch>
        </p:blipFill>
        <p:spPr>
          <a:xfrm>
            <a:off x="3321859" y="2397535"/>
            <a:ext cx="5652807" cy="2496197"/>
          </a:xfrm>
          <a:prstGeom prst="rect">
            <a:avLst/>
          </a:prstGeom>
        </p:spPr>
      </p:pic>
    </p:spTree>
    <p:extLst>
      <p:ext uri="{BB962C8B-B14F-4D97-AF65-F5344CB8AC3E}">
        <p14:creationId xmlns:p14="http://schemas.microsoft.com/office/powerpoint/2010/main" val="788644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DAF4F-ADB3-074D-B714-7DAD227149D6}"/>
              </a:ext>
            </a:extLst>
          </p:cNvPr>
          <p:cNvSpPr>
            <a:spLocks noGrp="1"/>
          </p:cNvSpPr>
          <p:nvPr>
            <p:ph type="title"/>
          </p:nvPr>
        </p:nvSpPr>
        <p:spPr/>
        <p:txBody>
          <a:bodyPr anchor="b">
            <a:normAutofit/>
          </a:bodyPr>
          <a:lstStyle/>
          <a:p>
            <a:r>
              <a:rPr lang="pt-BR" err="1"/>
              <a:t>Quantified</a:t>
            </a:r>
            <a:r>
              <a:rPr lang="pt-BR"/>
              <a:t> Self</a:t>
            </a:r>
          </a:p>
        </p:txBody>
      </p:sp>
      <p:pic>
        <p:nvPicPr>
          <p:cNvPr id="5" name="Espaço Reservado para Conteúdo 4">
            <a:extLst>
              <a:ext uri="{FF2B5EF4-FFF2-40B4-BE49-F238E27FC236}">
                <a16:creationId xmlns:a16="http://schemas.microsoft.com/office/drawing/2014/main" id="{0224D9BA-91B1-0642-BA03-906E6AB2DF07}"/>
              </a:ext>
            </a:extLst>
          </p:cNvPr>
          <p:cNvPicPr>
            <a:picLocks noChangeAspect="1"/>
          </p:cNvPicPr>
          <p:nvPr/>
        </p:nvPicPr>
        <p:blipFill>
          <a:blip r:embed="rId3"/>
          <a:stretch>
            <a:fillRect/>
          </a:stretch>
        </p:blipFill>
        <p:spPr>
          <a:xfrm>
            <a:off x="1118988" y="2310760"/>
            <a:ext cx="6112382" cy="2231019"/>
          </a:xfrm>
          <a:prstGeom prst="rect">
            <a:avLst/>
          </a:prstGeom>
        </p:spPr>
      </p:pic>
    </p:spTree>
    <p:extLst>
      <p:ext uri="{BB962C8B-B14F-4D97-AF65-F5344CB8AC3E}">
        <p14:creationId xmlns:p14="http://schemas.microsoft.com/office/powerpoint/2010/main" val="1115240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DAF4F-ADB3-074D-B714-7DAD227149D6}"/>
              </a:ext>
            </a:extLst>
          </p:cNvPr>
          <p:cNvSpPr>
            <a:spLocks noGrp="1"/>
          </p:cNvSpPr>
          <p:nvPr>
            <p:ph type="title"/>
          </p:nvPr>
        </p:nvSpPr>
        <p:spPr/>
        <p:txBody>
          <a:bodyPr anchor="b">
            <a:normAutofit/>
          </a:bodyPr>
          <a:lstStyle/>
          <a:p>
            <a:r>
              <a:rPr lang="pt-BR" err="1"/>
              <a:t>Coach</a:t>
            </a:r>
            <a:r>
              <a:rPr lang="pt-BR"/>
              <a:t> de Saúde</a:t>
            </a:r>
          </a:p>
        </p:txBody>
      </p:sp>
      <p:pic>
        <p:nvPicPr>
          <p:cNvPr id="4" name="Espaço Reservado para Conteúdo 3" descr="Uma imagem contendo mesa, interior&#10;&#10;Descrição gerada automaticamente">
            <a:extLst>
              <a:ext uri="{FF2B5EF4-FFF2-40B4-BE49-F238E27FC236}">
                <a16:creationId xmlns:a16="http://schemas.microsoft.com/office/drawing/2014/main" id="{A5CAEA83-8F4D-4D49-AF2A-F65A0EC52435}"/>
              </a:ext>
            </a:extLst>
          </p:cNvPr>
          <p:cNvPicPr>
            <a:picLocks noChangeAspect="1"/>
          </p:cNvPicPr>
          <p:nvPr/>
        </p:nvPicPr>
        <p:blipFill>
          <a:blip r:embed="rId3"/>
          <a:stretch>
            <a:fillRect/>
          </a:stretch>
        </p:blipFill>
        <p:spPr>
          <a:xfrm>
            <a:off x="1118988" y="2226715"/>
            <a:ext cx="6112382" cy="2399108"/>
          </a:xfrm>
          <a:prstGeom prst="rect">
            <a:avLst/>
          </a:prstGeom>
        </p:spPr>
      </p:pic>
    </p:spTree>
    <p:extLst>
      <p:ext uri="{BB962C8B-B14F-4D97-AF65-F5344CB8AC3E}">
        <p14:creationId xmlns:p14="http://schemas.microsoft.com/office/powerpoint/2010/main" val="3583270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DAF4F-ADB3-074D-B714-7DAD227149D6}"/>
              </a:ext>
            </a:extLst>
          </p:cNvPr>
          <p:cNvSpPr>
            <a:spLocks noGrp="1"/>
          </p:cNvSpPr>
          <p:nvPr>
            <p:ph type="title"/>
          </p:nvPr>
        </p:nvSpPr>
        <p:spPr/>
        <p:txBody>
          <a:bodyPr anchor="b">
            <a:normAutofit/>
          </a:bodyPr>
          <a:lstStyle/>
          <a:p>
            <a:r>
              <a:rPr lang="pt-BR" err="1"/>
              <a:t>APIs</a:t>
            </a:r>
            <a:r>
              <a:rPr lang="pt-BR"/>
              <a:t> - A WEB Programável</a:t>
            </a:r>
          </a:p>
        </p:txBody>
      </p:sp>
      <p:pic>
        <p:nvPicPr>
          <p:cNvPr id="8" name="Imagem 7">
            <a:extLst>
              <a:ext uri="{FF2B5EF4-FFF2-40B4-BE49-F238E27FC236}">
                <a16:creationId xmlns:a16="http://schemas.microsoft.com/office/drawing/2014/main" id="{3C8951ED-7D54-4748-8ACE-9015016D66A2}"/>
              </a:ext>
            </a:extLst>
          </p:cNvPr>
          <p:cNvPicPr>
            <a:picLocks noChangeAspect="1"/>
          </p:cNvPicPr>
          <p:nvPr/>
        </p:nvPicPr>
        <p:blipFill>
          <a:blip r:embed="rId3"/>
          <a:stretch>
            <a:fillRect/>
          </a:stretch>
        </p:blipFill>
        <p:spPr>
          <a:xfrm>
            <a:off x="1118988" y="2716149"/>
            <a:ext cx="4702242" cy="2245318"/>
          </a:xfrm>
          <a:prstGeom prst="rect">
            <a:avLst/>
          </a:prstGeom>
        </p:spPr>
      </p:pic>
      <p:pic>
        <p:nvPicPr>
          <p:cNvPr id="5" name="Espaço Reservado para Conteúdo 4">
            <a:extLst>
              <a:ext uri="{FF2B5EF4-FFF2-40B4-BE49-F238E27FC236}">
                <a16:creationId xmlns:a16="http://schemas.microsoft.com/office/drawing/2014/main" id="{149180EE-E3B1-2D44-AC80-9AADDAC2DDF5}"/>
              </a:ext>
            </a:extLst>
          </p:cNvPr>
          <p:cNvPicPr>
            <a:picLocks noChangeAspect="1"/>
          </p:cNvPicPr>
          <p:nvPr/>
        </p:nvPicPr>
        <p:blipFill>
          <a:blip r:embed="rId4"/>
          <a:stretch>
            <a:fillRect/>
          </a:stretch>
        </p:blipFill>
        <p:spPr>
          <a:xfrm>
            <a:off x="6094412" y="2716149"/>
            <a:ext cx="5578430" cy="2245318"/>
          </a:xfrm>
          <a:prstGeom prst="rect">
            <a:avLst/>
          </a:prstGeom>
        </p:spPr>
      </p:pic>
      <p:sp>
        <p:nvSpPr>
          <p:cNvPr id="50" name="Botão de Ação: Voltar ou Anterior 49">
            <a:hlinkClick r:id="rId5" action="ppaction://hlinksldjump" highlightClick="1"/>
            <a:extLst>
              <a:ext uri="{FF2B5EF4-FFF2-40B4-BE49-F238E27FC236}">
                <a16:creationId xmlns:a16="http://schemas.microsoft.com/office/drawing/2014/main" id="{4F413944-7C18-3144-8EEE-D550CB205B38}"/>
              </a:ext>
            </a:extLst>
          </p:cNvPr>
          <p:cNvSpPr/>
          <p:nvPr/>
        </p:nvSpPr>
        <p:spPr>
          <a:xfrm>
            <a:off x="10339754" y="6277708"/>
            <a:ext cx="527538" cy="33410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52028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BA76B-5D66-8647-B09B-2E3558C9D0C5}"/>
              </a:ext>
            </a:extLst>
          </p:cNvPr>
          <p:cNvSpPr>
            <a:spLocks noGrp="1"/>
          </p:cNvSpPr>
          <p:nvPr>
            <p:ph type="ctrTitle"/>
          </p:nvPr>
        </p:nvSpPr>
        <p:spPr>
          <a:xfrm>
            <a:off x="8057397" y="1113282"/>
            <a:ext cx="3489569" cy="2396681"/>
          </a:xfrm>
        </p:spPr>
        <p:txBody>
          <a:bodyPr>
            <a:normAutofit/>
          </a:bodyPr>
          <a:lstStyle/>
          <a:p>
            <a:r>
              <a:rPr lang="pt-BR" sz="4400" cap="none" dirty="0"/>
              <a:t>Anderson Pereira</a:t>
            </a:r>
          </a:p>
        </p:txBody>
      </p:sp>
      <p:sp>
        <p:nvSpPr>
          <p:cNvPr id="3" name="Subtítulo 2">
            <a:extLst>
              <a:ext uri="{FF2B5EF4-FFF2-40B4-BE49-F238E27FC236}">
                <a16:creationId xmlns:a16="http://schemas.microsoft.com/office/drawing/2014/main" id="{381233ED-B02A-374D-8EE0-61F3403123C7}"/>
              </a:ext>
            </a:extLst>
          </p:cNvPr>
          <p:cNvSpPr>
            <a:spLocks noGrp="1"/>
          </p:cNvSpPr>
          <p:nvPr>
            <p:ph type="subTitle" idx="1"/>
          </p:nvPr>
        </p:nvSpPr>
        <p:spPr>
          <a:xfrm>
            <a:off x="8046666" y="3602038"/>
            <a:ext cx="3500301" cy="2052720"/>
          </a:xfrm>
        </p:spPr>
        <p:txBody>
          <a:bodyPr>
            <a:normAutofit/>
          </a:bodyPr>
          <a:lstStyle/>
          <a:p>
            <a:r>
              <a:rPr lang="pt-BR" sz="1800" cap="none" dirty="0"/>
              <a:t>Desenvolvedor </a:t>
            </a:r>
            <a:r>
              <a:rPr lang="pt-BR" sz="1800" cap="none" dirty="0" err="1"/>
              <a:t>Fullstack</a:t>
            </a:r>
            <a:endParaRPr lang="pt-BR" sz="1800" cap="none"/>
          </a:p>
          <a:p>
            <a:r>
              <a:rPr lang="pt-BR" sz="1800" cap="none"/>
              <a:t>AGENDAMENTO DIGITAL</a:t>
            </a:r>
          </a:p>
        </p:txBody>
      </p:sp>
      <p:sp>
        <p:nvSpPr>
          <p:cNvPr id="11" name="Round Diagonal Corner Rectangle 6">
            <a:extLst>
              <a:ext uri="{FF2B5EF4-FFF2-40B4-BE49-F238E27FC236}">
                <a16:creationId xmlns:a16="http://schemas.microsoft.com/office/drawing/2014/main" id="{0954B026-7A65-45E8-8938-BFC408FC0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m 5" descr="Uma imagem contendo captura de tela&#10;&#10;Descrição gerada automaticamente">
            <a:extLst>
              <a:ext uri="{FF2B5EF4-FFF2-40B4-BE49-F238E27FC236}">
                <a16:creationId xmlns:a16="http://schemas.microsoft.com/office/drawing/2014/main" id="{24126425-31FF-D54B-8780-5C8EED01FA6F}"/>
              </a:ext>
            </a:extLst>
          </p:cNvPr>
          <p:cNvPicPr>
            <a:picLocks noChangeAspect="1"/>
          </p:cNvPicPr>
          <p:nvPr/>
        </p:nvPicPr>
        <p:blipFill>
          <a:blip r:embed="rId3"/>
          <a:stretch>
            <a:fillRect/>
          </a:stretch>
        </p:blipFill>
        <p:spPr>
          <a:xfrm>
            <a:off x="1118988" y="1146075"/>
            <a:ext cx="2974328" cy="4558358"/>
          </a:xfrm>
          <a:prstGeom prst="rect">
            <a:avLst/>
          </a:prstGeom>
        </p:spPr>
      </p:pic>
      <p:pic>
        <p:nvPicPr>
          <p:cNvPr id="5" name="Imagem 4">
            <a:extLst>
              <a:ext uri="{FF2B5EF4-FFF2-40B4-BE49-F238E27FC236}">
                <a16:creationId xmlns:a16="http://schemas.microsoft.com/office/drawing/2014/main" id="{94525929-1F88-B04D-A91A-2E954C581556}"/>
              </a:ext>
            </a:extLst>
          </p:cNvPr>
          <p:cNvPicPr>
            <a:picLocks noChangeAspect="1"/>
          </p:cNvPicPr>
          <p:nvPr/>
        </p:nvPicPr>
        <p:blipFill>
          <a:blip r:embed="rId4"/>
          <a:stretch>
            <a:fillRect/>
          </a:stretch>
        </p:blipFill>
        <p:spPr>
          <a:xfrm>
            <a:off x="4257042" y="1938090"/>
            <a:ext cx="2974328" cy="2974328"/>
          </a:xfrm>
          <a:prstGeom prst="rect">
            <a:avLst/>
          </a:prstGeom>
        </p:spPr>
      </p:pic>
    </p:spTree>
    <p:extLst>
      <p:ext uri="{BB962C8B-B14F-4D97-AF65-F5344CB8AC3E}">
        <p14:creationId xmlns:p14="http://schemas.microsoft.com/office/powerpoint/2010/main" val="585561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143001" y="2434439"/>
            <a:ext cx="9905998" cy="1478570"/>
          </a:xfrm>
        </p:spPr>
        <p:txBody>
          <a:bodyPr>
            <a:noAutofit/>
          </a:bodyPr>
          <a:lstStyle/>
          <a:p>
            <a:pPr algn="ctr"/>
            <a:r>
              <a:rPr lang="pt-BR" b="1" u="sng" cap="none"/>
              <a:t>Análise de Evolução de Tratamento Fisioterápico: Como acompanhar a evolução de pacientes utilizando uma filmadora.</a:t>
            </a:r>
            <a:endParaRPr lang="pt-BR" sz="5400" cap="none"/>
          </a:p>
        </p:txBody>
      </p:sp>
    </p:spTree>
    <p:extLst>
      <p:ext uri="{BB962C8B-B14F-4D97-AF65-F5344CB8AC3E}">
        <p14:creationId xmlns:p14="http://schemas.microsoft.com/office/powerpoint/2010/main" val="1784553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40407FD2-6175-2348-96F8-9C477DCB80BC}"/>
              </a:ext>
            </a:extLst>
          </p:cNvPr>
          <p:cNvPicPr>
            <a:picLocks noChangeAspect="1"/>
          </p:cNvPicPr>
          <p:nvPr/>
        </p:nvPicPr>
        <p:blipFill>
          <a:blip r:embed="rId3"/>
          <a:stretch>
            <a:fillRect/>
          </a:stretch>
        </p:blipFill>
        <p:spPr>
          <a:xfrm>
            <a:off x="3760644" y="1140351"/>
            <a:ext cx="4670711" cy="4577297"/>
          </a:xfrm>
          <a:prstGeom prst="rect">
            <a:avLst/>
          </a:prstGeom>
        </p:spPr>
      </p:pic>
    </p:spTree>
    <p:extLst>
      <p:ext uri="{BB962C8B-B14F-4D97-AF65-F5344CB8AC3E}">
        <p14:creationId xmlns:p14="http://schemas.microsoft.com/office/powerpoint/2010/main" val="129785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7" name="Google Shape;173;p30">
            <a:extLst>
              <a:ext uri="{FF2B5EF4-FFF2-40B4-BE49-F238E27FC236}">
                <a16:creationId xmlns:a16="http://schemas.microsoft.com/office/drawing/2014/main" id="{C9090E52-CA8A-6D4A-B835-1F3D5ACD17B1}"/>
              </a:ext>
            </a:extLst>
          </p:cNvPr>
          <p:cNvPicPr preferRelativeResize="0"/>
          <p:nvPr/>
        </p:nvPicPr>
        <p:blipFill rotWithShape="1">
          <a:blip r:embed="rId3"/>
          <a:srcRect b="8206"/>
          <a:stretch/>
        </p:blipFill>
        <p:spPr>
          <a:xfrm>
            <a:off x="3099524" y="1813940"/>
            <a:ext cx="5989776" cy="4577297"/>
          </a:xfrm>
          <a:prstGeom prst="rect">
            <a:avLst/>
          </a:prstGeom>
          <a:noFill/>
        </p:spPr>
      </p:pic>
      <p:sp>
        <p:nvSpPr>
          <p:cNvPr id="177" name="Google Shape;174;p30">
            <a:extLst>
              <a:ext uri="{FF2B5EF4-FFF2-40B4-BE49-F238E27FC236}">
                <a16:creationId xmlns:a16="http://schemas.microsoft.com/office/drawing/2014/main" id="{6C5D64CF-D503-FD4C-A8E3-8286E5873227}"/>
              </a:ext>
            </a:extLst>
          </p:cNvPr>
          <p:cNvSpPr txBox="1"/>
          <p:nvPr/>
        </p:nvSpPr>
        <p:spPr>
          <a:xfrm>
            <a:off x="2163231" y="37879"/>
            <a:ext cx="5662200" cy="77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pt-BR" sz="3600" cap="all">
              <a:latin typeface="+mj-lt"/>
              <a:ea typeface="+mj-ea"/>
              <a:cs typeface="+mj-cs"/>
              <a:sym typeface="Montserrat"/>
            </a:endParaRPr>
          </a:p>
        </p:txBody>
      </p:sp>
      <p:sp>
        <p:nvSpPr>
          <p:cNvPr id="2" name="Título 1">
            <a:extLst>
              <a:ext uri="{FF2B5EF4-FFF2-40B4-BE49-F238E27FC236}">
                <a16:creationId xmlns:a16="http://schemas.microsoft.com/office/drawing/2014/main" id="{529296A5-64FE-B64B-9CAB-8E3BF75B4CF9}"/>
              </a:ext>
            </a:extLst>
          </p:cNvPr>
          <p:cNvSpPr>
            <a:spLocks noGrp="1"/>
          </p:cNvSpPr>
          <p:nvPr>
            <p:ph type="title"/>
          </p:nvPr>
        </p:nvSpPr>
        <p:spPr/>
        <p:txBody>
          <a:bodyPr/>
          <a:lstStyle/>
          <a:p>
            <a:r>
              <a:rPr lang="pt-BR">
                <a:sym typeface="Montserrat"/>
              </a:rPr>
              <a:t>Modelo de análise</a:t>
            </a:r>
            <a:br>
              <a:rPr lang="pt-BR">
                <a:sym typeface="Montserrat"/>
              </a:rPr>
            </a:br>
            <a:endParaRPr lang="pt-BR"/>
          </a:p>
        </p:txBody>
      </p:sp>
    </p:spTree>
    <p:extLst>
      <p:ext uri="{BB962C8B-B14F-4D97-AF65-F5344CB8AC3E}">
        <p14:creationId xmlns:p14="http://schemas.microsoft.com/office/powerpoint/2010/main" val="3106066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7" name="Google Shape;223;p35">
            <a:extLst>
              <a:ext uri="{FF2B5EF4-FFF2-40B4-BE49-F238E27FC236}">
                <a16:creationId xmlns:a16="http://schemas.microsoft.com/office/drawing/2014/main" id="{248380E1-ACA0-644C-A5D1-256A27A4598F}"/>
              </a:ext>
            </a:extLst>
          </p:cNvPr>
          <p:cNvPicPr preferRelativeResize="0"/>
          <p:nvPr/>
        </p:nvPicPr>
        <p:blipFill rotWithShape="1">
          <a:blip r:embed="rId3"/>
          <a:srcRect r="32664" b="55078"/>
          <a:stretch/>
        </p:blipFill>
        <p:spPr>
          <a:xfrm>
            <a:off x="783431" y="1448556"/>
            <a:ext cx="10625137" cy="5169731"/>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178" name="Título 1">
            <a:extLst>
              <a:ext uri="{FF2B5EF4-FFF2-40B4-BE49-F238E27FC236}">
                <a16:creationId xmlns:a16="http://schemas.microsoft.com/office/drawing/2014/main" id="{9CFA8636-E7BB-E643-AEF0-CF6662B80165}"/>
              </a:ext>
            </a:extLst>
          </p:cNvPr>
          <p:cNvSpPr>
            <a:spLocks noGrp="1"/>
          </p:cNvSpPr>
          <p:nvPr>
            <p:ph type="title"/>
          </p:nvPr>
        </p:nvSpPr>
        <p:spPr>
          <a:xfrm>
            <a:off x="1141413" y="618518"/>
            <a:ext cx="9905998" cy="1478570"/>
          </a:xfrm>
        </p:spPr>
        <p:txBody>
          <a:bodyPr/>
          <a:lstStyle/>
          <a:p>
            <a:r>
              <a:rPr lang="pt-BR">
                <a:sym typeface="Montserrat"/>
              </a:rPr>
              <a:t>Modelo de análise</a:t>
            </a:r>
            <a:br>
              <a:rPr lang="pt-BR">
                <a:sym typeface="Montserrat"/>
              </a:rPr>
            </a:br>
            <a:endParaRPr lang="pt-BR"/>
          </a:p>
        </p:txBody>
      </p:sp>
    </p:spTree>
    <p:extLst>
      <p:ext uri="{BB962C8B-B14F-4D97-AF65-F5344CB8AC3E}">
        <p14:creationId xmlns:p14="http://schemas.microsoft.com/office/powerpoint/2010/main" val="988592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7" name="Google Shape;223;p35">
            <a:extLst>
              <a:ext uri="{FF2B5EF4-FFF2-40B4-BE49-F238E27FC236}">
                <a16:creationId xmlns:a16="http://schemas.microsoft.com/office/drawing/2014/main" id="{248380E1-ACA0-644C-A5D1-256A27A4598F}"/>
              </a:ext>
            </a:extLst>
          </p:cNvPr>
          <p:cNvPicPr preferRelativeResize="0"/>
          <p:nvPr/>
        </p:nvPicPr>
        <p:blipFill rotWithShape="1">
          <a:blip r:embed="rId3"/>
          <a:srcRect r="32664" b="55078"/>
          <a:stretch/>
        </p:blipFill>
        <p:spPr>
          <a:xfrm>
            <a:off x="781843" y="1550156"/>
            <a:ext cx="10625137" cy="5169731"/>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61" name="Título 1">
            <a:extLst>
              <a:ext uri="{FF2B5EF4-FFF2-40B4-BE49-F238E27FC236}">
                <a16:creationId xmlns:a16="http://schemas.microsoft.com/office/drawing/2014/main" id="{AC00FD23-29F8-A64E-AE97-6F6F7755551D}"/>
              </a:ext>
            </a:extLst>
          </p:cNvPr>
          <p:cNvSpPr>
            <a:spLocks noGrp="1"/>
          </p:cNvSpPr>
          <p:nvPr>
            <p:ph type="title"/>
          </p:nvPr>
        </p:nvSpPr>
        <p:spPr/>
        <p:txBody>
          <a:bodyPr/>
          <a:lstStyle/>
          <a:p>
            <a:r>
              <a:rPr lang="pt-BR">
                <a:sym typeface="Montserrat"/>
              </a:rPr>
              <a:t>ARQUITETURA</a:t>
            </a:r>
            <a:br>
              <a:rPr lang="pt-BR">
                <a:sym typeface="Montserrat"/>
              </a:rPr>
            </a:br>
            <a:endParaRPr lang="pt-BR"/>
          </a:p>
        </p:txBody>
      </p:sp>
    </p:spTree>
    <p:extLst>
      <p:ext uri="{BB962C8B-B14F-4D97-AF65-F5344CB8AC3E}">
        <p14:creationId xmlns:p14="http://schemas.microsoft.com/office/powerpoint/2010/main" val="3109162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C99FCFC-5A0C-B945-8876-B35C5CB38402}"/>
              </a:ext>
            </a:extLst>
          </p:cNvPr>
          <p:cNvPicPr>
            <a:picLocks noChangeAspect="1"/>
          </p:cNvPicPr>
          <p:nvPr/>
        </p:nvPicPr>
        <p:blipFill>
          <a:blip r:embed="rId3"/>
          <a:stretch>
            <a:fillRect/>
          </a:stretch>
        </p:blipFill>
        <p:spPr>
          <a:xfrm>
            <a:off x="1801812" y="2250017"/>
            <a:ext cx="8585200" cy="4457700"/>
          </a:xfrm>
          <a:prstGeom prst="rect">
            <a:avLst/>
          </a:prstGeom>
        </p:spPr>
      </p:pic>
      <p:sp>
        <p:nvSpPr>
          <p:cNvPr id="4" name="Título 3">
            <a:extLst>
              <a:ext uri="{FF2B5EF4-FFF2-40B4-BE49-F238E27FC236}">
                <a16:creationId xmlns:a16="http://schemas.microsoft.com/office/drawing/2014/main" id="{8E00D0BA-7DBA-FE46-818E-D7F1007147FD}"/>
              </a:ext>
            </a:extLst>
          </p:cNvPr>
          <p:cNvSpPr>
            <a:spLocks noGrp="1"/>
          </p:cNvSpPr>
          <p:nvPr>
            <p:ph type="title"/>
          </p:nvPr>
        </p:nvSpPr>
        <p:spPr/>
        <p:txBody>
          <a:bodyPr/>
          <a:lstStyle/>
          <a:p>
            <a:r>
              <a:rPr lang="pt-BR" dirty="0" err="1"/>
              <a:t>IMPLEMENTAÇão</a:t>
            </a:r>
            <a:endParaRPr lang="pt-BR" dirty="0"/>
          </a:p>
        </p:txBody>
      </p:sp>
    </p:spTree>
    <p:extLst>
      <p:ext uri="{BB962C8B-B14F-4D97-AF65-F5344CB8AC3E}">
        <p14:creationId xmlns:p14="http://schemas.microsoft.com/office/powerpoint/2010/main" val="1299736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FB058182-7E49-7D43-A4F1-2C7991E048D8}"/>
              </a:ext>
            </a:extLst>
          </p:cNvPr>
          <p:cNvPicPr>
            <a:picLocks noChangeAspect="1"/>
          </p:cNvPicPr>
          <p:nvPr/>
        </p:nvPicPr>
        <p:blipFill>
          <a:blip r:embed="rId3"/>
          <a:stretch>
            <a:fillRect/>
          </a:stretch>
        </p:blipFill>
        <p:spPr>
          <a:xfrm>
            <a:off x="709865" y="2439239"/>
            <a:ext cx="5051471" cy="2727792"/>
          </a:xfrm>
          <a:prstGeom prst="rect">
            <a:avLst/>
          </a:prstGeom>
        </p:spPr>
      </p:pic>
      <p:pic>
        <p:nvPicPr>
          <p:cNvPr id="6" name="Imagem 5">
            <a:extLst>
              <a:ext uri="{FF2B5EF4-FFF2-40B4-BE49-F238E27FC236}">
                <a16:creationId xmlns:a16="http://schemas.microsoft.com/office/drawing/2014/main" id="{EBCFEF35-7F07-0E4B-BD8D-9BE51304088C}"/>
              </a:ext>
            </a:extLst>
          </p:cNvPr>
          <p:cNvPicPr>
            <a:picLocks noChangeAspect="1"/>
          </p:cNvPicPr>
          <p:nvPr/>
        </p:nvPicPr>
        <p:blipFill>
          <a:blip r:embed="rId4"/>
          <a:stretch>
            <a:fillRect/>
          </a:stretch>
        </p:blipFill>
        <p:spPr>
          <a:xfrm>
            <a:off x="6094412" y="2439239"/>
            <a:ext cx="5051472" cy="2210018"/>
          </a:xfrm>
          <a:prstGeom prst="rect">
            <a:avLst/>
          </a:prstGeom>
        </p:spPr>
      </p:pic>
      <p:sp>
        <p:nvSpPr>
          <p:cNvPr id="8" name="Título 7">
            <a:extLst>
              <a:ext uri="{FF2B5EF4-FFF2-40B4-BE49-F238E27FC236}">
                <a16:creationId xmlns:a16="http://schemas.microsoft.com/office/drawing/2014/main" id="{2A7D63DE-6C7A-3043-8001-14D5EAE54328}"/>
              </a:ext>
            </a:extLst>
          </p:cNvPr>
          <p:cNvSpPr>
            <a:spLocks noGrp="1"/>
          </p:cNvSpPr>
          <p:nvPr>
            <p:ph type="title"/>
          </p:nvPr>
        </p:nvSpPr>
        <p:spPr/>
        <p:txBody>
          <a:bodyPr/>
          <a:lstStyle/>
          <a:p>
            <a:r>
              <a:rPr lang="pt-BR" dirty="0" err="1"/>
              <a:t>IMPLEMENTAÇão</a:t>
            </a:r>
            <a:endParaRPr lang="pt-BR" dirty="0"/>
          </a:p>
        </p:txBody>
      </p:sp>
    </p:spTree>
    <p:extLst>
      <p:ext uri="{BB962C8B-B14F-4D97-AF65-F5344CB8AC3E}">
        <p14:creationId xmlns:p14="http://schemas.microsoft.com/office/powerpoint/2010/main" val="2598836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FB058182-7E49-7D43-A4F1-2C7991E048D8}"/>
              </a:ext>
            </a:extLst>
          </p:cNvPr>
          <p:cNvPicPr>
            <a:picLocks noChangeAspect="1"/>
          </p:cNvPicPr>
          <p:nvPr/>
        </p:nvPicPr>
        <p:blipFill>
          <a:blip r:embed="rId3"/>
          <a:stretch>
            <a:fillRect/>
          </a:stretch>
        </p:blipFill>
        <p:spPr>
          <a:xfrm>
            <a:off x="951696" y="2180352"/>
            <a:ext cx="5051471" cy="2727792"/>
          </a:xfrm>
          <a:prstGeom prst="rect">
            <a:avLst/>
          </a:prstGeom>
        </p:spPr>
      </p:pic>
      <p:pic>
        <p:nvPicPr>
          <p:cNvPr id="6" name="Imagem 5">
            <a:extLst>
              <a:ext uri="{FF2B5EF4-FFF2-40B4-BE49-F238E27FC236}">
                <a16:creationId xmlns:a16="http://schemas.microsoft.com/office/drawing/2014/main" id="{EBCFEF35-7F07-0E4B-BD8D-9BE51304088C}"/>
              </a:ext>
            </a:extLst>
          </p:cNvPr>
          <p:cNvPicPr>
            <a:picLocks noChangeAspect="1"/>
          </p:cNvPicPr>
          <p:nvPr/>
        </p:nvPicPr>
        <p:blipFill>
          <a:blip r:embed="rId4"/>
          <a:stretch>
            <a:fillRect/>
          </a:stretch>
        </p:blipFill>
        <p:spPr>
          <a:xfrm>
            <a:off x="6188832" y="2180352"/>
            <a:ext cx="5051472" cy="2210018"/>
          </a:xfrm>
          <a:prstGeom prst="rect">
            <a:avLst/>
          </a:prstGeom>
        </p:spPr>
      </p:pic>
      <p:sp>
        <p:nvSpPr>
          <p:cNvPr id="2" name="Título 1">
            <a:extLst>
              <a:ext uri="{FF2B5EF4-FFF2-40B4-BE49-F238E27FC236}">
                <a16:creationId xmlns:a16="http://schemas.microsoft.com/office/drawing/2014/main" id="{26B89DCC-94AC-034D-8C7A-3B9687402313}"/>
              </a:ext>
            </a:extLst>
          </p:cNvPr>
          <p:cNvSpPr>
            <a:spLocks noGrp="1"/>
          </p:cNvSpPr>
          <p:nvPr>
            <p:ph type="title"/>
          </p:nvPr>
        </p:nvSpPr>
        <p:spPr/>
        <p:txBody>
          <a:bodyPr/>
          <a:lstStyle/>
          <a:p>
            <a:r>
              <a:rPr lang="pt-BR" dirty="0" err="1"/>
              <a:t>IMPLEMENTAÇão</a:t>
            </a:r>
            <a:endParaRPr lang="pt-BR" dirty="0"/>
          </a:p>
        </p:txBody>
      </p:sp>
    </p:spTree>
    <p:extLst>
      <p:ext uri="{BB962C8B-B14F-4D97-AF65-F5344CB8AC3E}">
        <p14:creationId xmlns:p14="http://schemas.microsoft.com/office/powerpoint/2010/main" val="2242901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F3E5100-1BDD-2B4A-AD00-53D25F7ADF63}"/>
              </a:ext>
            </a:extLst>
          </p:cNvPr>
          <p:cNvPicPr>
            <a:picLocks noChangeAspect="1"/>
          </p:cNvPicPr>
          <p:nvPr/>
        </p:nvPicPr>
        <p:blipFill>
          <a:blip r:embed="rId3"/>
          <a:stretch>
            <a:fillRect/>
          </a:stretch>
        </p:blipFill>
        <p:spPr>
          <a:xfrm>
            <a:off x="2930580" y="2639616"/>
            <a:ext cx="6330839" cy="2975493"/>
          </a:xfrm>
          <a:prstGeom prst="rect">
            <a:avLst/>
          </a:prstGeom>
        </p:spPr>
      </p:pic>
      <p:sp>
        <p:nvSpPr>
          <p:cNvPr id="5" name="Título 4">
            <a:extLst>
              <a:ext uri="{FF2B5EF4-FFF2-40B4-BE49-F238E27FC236}">
                <a16:creationId xmlns:a16="http://schemas.microsoft.com/office/drawing/2014/main" id="{B1EEDA83-BE78-AC43-872F-5FD453141201}"/>
              </a:ext>
            </a:extLst>
          </p:cNvPr>
          <p:cNvSpPr>
            <a:spLocks noGrp="1"/>
          </p:cNvSpPr>
          <p:nvPr>
            <p:ph type="title"/>
          </p:nvPr>
        </p:nvSpPr>
        <p:spPr/>
        <p:txBody>
          <a:bodyPr/>
          <a:lstStyle/>
          <a:p>
            <a:r>
              <a:rPr lang="pt-BR" dirty="0" err="1"/>
              <a:t>IMPLEMENTAÇão</a:t>
            </a:r>
            <a:endParaRPr lang="pt-BR" dirty="0"/>
          </a:p>
        </p:txBody>
      </p:sp>
    </p:spTree>
    <p:extLst>
      <p:ext uri="{BB962C8B-B14F-4D97-AF65-F5344CB8AC3E}">
        <p14:creationId xmlns:p14="http://schemas.microsoft.com/office/powerpoint/2010/main" val="3682712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4" name="Imagem 3" descr="Uma imagem contendo captura de tela&#10;&#10;Descrição gerada automaticamente">
            <a:extLst>
              <a:ext uri="{FF2B5EF4-FFF2-40B4-BE49-F238E27FC236}">
                <a16:creationId xmlns:a16="http://schemas.microsoft.com/office/drawing/2014/main" id="{14E84DA3-EDC4-EB48-9678-4864F3B503FA}"/>
              </a:ext>
            </a:extLst>
          </p:cNvPr>
          <p:cNvPicPr>
            <a:picLocks noChangeAspect="1"/>
          </p:cNvPicPr>
          <p:nvPr/>
        </p:nvPicPr>
        <p:blipFill>
          <a:blip r:embed="rId3"/>
          <a:stretch>
            <a:fillRect/>
          </a:stretch>
        </p:blipFill>
        <p:spPr>
          <a:xfrm>
            <a:off x="1166813" y="3186253"/>
            <a:ext cx="9836348" cy="2975493"/>
          </a:xfrm>
          <a:prstGeom prst="rect">
            <a:avLst/>
          </a:prstGeom>
        </p:spPr>
      </p:pic>
      <p:sp>
        <p:nvSpPr>
          <p:cNvPr id="7" name="Título 6">
            <a:extLst>
              <a:ext uri="{FF2B5EF4-FFF2-40B4-BE49-F238E27FC236}">
                <a16:creationId xmlns:a16="http://schemas.microsoft.com/office/drawing/2014/main" id="{9A37FBEC-62FE-CE42-87FE-021363A9E5A0}"/>
              </a:ext>
            </a:extLst>
          </p:cNvPr>
          <p:cNvSpPr>
            <a:spLocks noGrp="1"/>
          </p:cNvSpPr>
          <p:nvPr>
            <p:ph type="title"/>
          </p:nvPr>
        </p:nvSpPr>
        <p:spPr/>
        <p:txBody>
          <a:bodyPr/>
          <a:lstStyle/>
          <a:p>
            <a:r>
              <a:rPr lang="pt-BR" dirty="0" err="1"/>
              <a:t>IMPLEMENTAÇão</a:t>
            </a:r>
            <a:endParaRPr lang="pt-BR" dirty="0"/>
          </a:p>
        </p:txBody>
      </p:sp>
    </p:spTree>
    <p:extLst>
      <p:ext uri="{BB962C8B-B14F-4D97-AF65-F5344CB8AC3E}">
        <p14:creationId xmlns:p14="http://schemas.microsoft.com/office/powerpoint/2010/main" val="2075879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6F9CED-365A-0043-8E9A-ACCC9AC32259}"/>
              </a:ext>
            </a:extLst>
          </p:cNvPr>
          <p:cNvSpPr>
            <a:spLocks noGrp="1"/>
          </p:cNvSpPr>
          <p:nvPr>
            <p:ph type="title"/>
          </p:nvPr>
        </p:nvSpPr>
        <p:spPr/>
        <p:txBody>
          <a:bodyPr>
            <a:normAutofit/>
          </a:bodyPr>
          <a:lstStyle/>
          <a:p>
            <a:pPr algn="ctr"/>
            <a:r>
              <a:rPr lang="pt-BR"/>
              <a:t>Temas relevantes</a:t>
            </a:r>
          </a:p>
        </p:txBody>
      </p:sp>
      <p:graphicFrame>
        <p:nvGraphicFramePr>
          <p:cNvPr id="53" name="Espaço Reservado para Conteúdo 2">
            <a:extLst>
              <a:ext uri="{FF2B5EF4-FFF2-40B4-BE49-F238E27FC236}">
                <a16:creationId xmlns:a16="http://schemas.microsoft.com/office/drawing/2014/main" id="{8B0F1DC1-DDF9-4531-95C2-4DFD979C1BBC}"/>
              </a:ext>
            </a:extLst>
          </p:cNvPr>
          <p:cNvGraphicFramePr>
            <a:graphicFrameLocks noGrp="1"/>
          </p:cNvGraphicFramePr>
          <p:nvPr>
            <p:ph idx="1"/>
            <p:extLst>
              <p:ext uri="{D42A27DB-BD31-4B8C-83A1-F6EECF244321}">
                <p14:modId xmlns:p14="http://schemas.microsoft.com/office/powerpoint/2010/main" val="430406740"/>
              </p:ext>
            </p:extLst>
          </p:nvPr>
        </p:nvGraphicFramePr>
        <p:xfrm>
          <a:off x="1141413" y="2003184"/>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1586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685BBED-463C-FB49-97C9-A8728C998837}"/>
              </a:ext>
            </a:extLst>
          </p:cNvPr>
          <p:cNvPicPr>
            <a:picLocks noChangeAspect="1"/>
          </p:cNvPicPr>
          <p:nvPr/>
        </p:nvPicPr>
        <p:blipFill>
          <a:blip r:embed="rId3"/>
          <a:stretch>
            <a:fillRect/>
          </a:stretch>
        </p:blipFill>
        <p:spPr>
          <a:xfrm>
            <a:off x="2735197" y="2708238"/>
            <a:ext cx="6124460" cy="289380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Título 4">
            <a:extLst>
              <a:ext uri="{FF2B5EF4-FFF2-40B4-BE49-F238E27FC236}">
                <a16:creationId xmlns:a16="http://schemas.microsoft.com/office/drawing/2014/main" id="{6DC1267C-A536-A147-91C0-FDD501E4B763}"/>
              </a:ext>
            </a:extLst>
          </p:cNvPr>
          <p:cNvSpPr>
            <a:spLocks noGrp="1"/>
          </p:cNvSpPr>
          <p:nvPr>
            <p:ph type="title"/>
          </p:nvPr>
        </p:nvSpPr>
        <p:spPr/>
        <p:txBody>
          <a:bodyPr/>
          <a:lstStyle/>
          <a:p>
            <a:r>
              <a:rPr lang="pt-BR" dirty="0"/>
              <a:t>Problemas detectados</a:t>
            </a:r>
          </a:p>
        </p:txBody>
      </p:sp>
    </p:spTree>
    <p:extLst>
      <p:ext uri="{BB962C8B-B14F-4D97-AF65-F5344CB8AC3E}">
        <p14:creationId xmlns:p14="http://schemas.microsoft.com/office/powerpoint/2010/main" val="3166219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5" name="Imagem 4" descr="Uma imagem contendo interior&#10;&#10;Descrição gerada automaticamente">
            <a:extLst>
              <a:ext uri="{FF2B5EF4-FFF2-40B4-BE49-F238E27FC236}">
                <a16:creationId xmlns:a16="http://schemas.microsoft.com/office/drawing/2014/main" id="{1B4E6E84-D180-B14D-BADF-433737847611}"/>
              </a:ext>
            </a:extLst>
          </p:cNvPr>
          <p:cNvPicPr>
            <a:picLocks noChangeAspect="1"/>
          </p:cNvPicPr>
          <p:nvPr/>
        </p:nvPicPr>
        <p:blipFill>
          <a:blip r:embed="rId3"/>
          <a:stretch>
            <a:fillRect/>
          </a:stretch>
        </p:blipFill>
        <p:spPr>
          <a:xfrm>
            <a:off x="3219540" y="2709954"/>
            <a:ext cx="5749744" cy="2975493"/>
          </a:xfrm>
          <a:prstGeom prst="rect">
            <a:avLst/>
          </a:prstGeom>
        </p:spPr>
      </p:pic>
      <p:sp>
        <p:nvSpPr>
          <p:cNvPr id="6" name="Título 5">
            <a:extLst>
              <a:ext uri="{FF2B5EF4-FFF2-40B4-BE49-F238E27FC236}">
                <a16:creationId xmlns:a16="http://schemas.microsoft.com/office/drawing/2014/main" id="{30484B73-C85F-AA4E-988B-B7B6BE53695E}"/>
              </a:ext>
            </a:extLst>
          </p:cNvPr>
          <p:cNvSpPr>
            <a:spLocks noGrp="1"/>
          </p:cNvSpPr>
          <p:nvPr>
            <p:ph type="title"/>
          </p:nvPr>
        </p:nvSpPr>
        <p:spPr/>
        <p:txBody>
          <a:bodyPr/>
          <a:lstStyle/>
          <a:p>
            <a:r>
              <a:rPr lang="pt-BR" dirty="0"/>
              <a:t>Grupos de pesquisa</a:t>
            </a:r>
          </a:p>
        </p:txBody>
      </p:sp>
    </p:spTree>
    <p:extLst>
      <p:ext uri="{BB962C8B-B14F-4D97-AF65-F5344CB8AC3E}">
        <p14:creationId xmlns:p14="http://schemas.microsoft.com/office/powerpoint/2010/main" val="151589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F4C58C2-314D-7D45-8C7D-CE5DDE20EB4C}"/>
              </a:ext>
            </a:extLst>
          </p:cNvPr>
          <p:cNvPicPr>
            <a:picLocks noChangeAspect="1"/>
          </p:cNvPicPr>
          <p:nvPr/>
        </p:nvPicPr>
        <p:blipFill>
          <a:blip r:embed="rId3"/>
          <a:stretch>
            <a:fillRect/>
          </a:stretch>
        </p:blipFill>
        <p:spPr>
          <a:xfrm>
            <a:off x="1118988" y="2034688"/>
            <a:ext cx="6112382" cy="2781132"/>
          </a:xfrm>
          <a:prstGeom prst="rect">
            <a:avLst/>
          </a:prstGeom>
        </p:spPr>
      </p:pic>
      <p:sp>
        <p:nvSpPr>
          <p:cNvPr id="4" name="Título 3">
            <a:extLst>
              <a:ext uri="{FF2B5EF4-FFF2-40B4-BE49-F238E27FC236}">
                <a16:creationId xmlns:a16="http://schemas.microsoft.com/office/drawing/2014/main" id="{F8C6EA68-C981-BD4E-A4D0-79BA475FFA1D}"/>
              </a:ext>
            </a:extLst>
          </p:cNvPr>
          <p:cNvSpPr>
            <a:spLocks noGrp="1"/>
          </p:cNvSpPr>
          <p:nvPr>
            <p:ph type="title"/>
          </p:nvPr>
        </p:nvSpPr>
        <p:spPr/>
        <p:txBody>
          <a:bodyPr/>
          <a:lstStyle/>
          <a:p>
            <a:r>
              <a:rPr lang="pt-BR" dirty="0"/>
              <a:t>Grupos de pesquisa</a:t>
            </a:r>
          </a:p>
        </p:txBody>
      </p:sp>
      <p:sp>
        <p:nvSpPr>
          <p:cNvPr id="335" name="Botão de Ação: Voltar ou Anterior 334">
            <a:hlinkClick r:id="rId4" action="ppaction://hlinksldjump" highlightClick="1"/>
            <a:extLst>
              <a:ext uri="{FF2B5EF4-FFF2-40B4-BE49-F238E27FC236}">
                <a16:creationId xmlns:a16="http://schemas.microsoft.com/office/drawing/2014/main" id="{283FE295-06C5-2F49-8D34-28538D8F821B}"/>
              </a:ext>
            </a:extLst>
          </p:cNvPr>
          <p:cNvSpPr/>
          <p:nvPr/>
        </p:nvSpPr>
        <p:spPr>
          <a:xfrm>
            <a:off x="10339754" y="6277708"/>
            <a:ext cx="527538" cy="33410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4006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143001" y="2434439"/>
            <a:ext cx="9905998" cy="1478570"/>
          </a:xfrm>
        </p:spPr>
        <p:txBody>
          <a:bodyPr>
            <a:noAutofit/>
          </a:bodyPr>
          <a:lstStyle/>
          <a:p>
            <a:pPr algn="ctr"/>
            <a:r>
              <a:rPr lang="pt-BR" b="1" u="sng" cap="none"/>
              <a:t>Como a tecnologia vem impactando o atendimento primário na saúde brasileira ? </a:t>
            </a:r>
            <a:endParaRPr lang="pt-BR" sz="5400" cap="none"/>
          </a:p>
        </p:txBody>
      </p:sp>
    </p:spTree>
    <p:extLst>
      <p:ext uri="{BB962C8B-B14F-4D97-AF65-F5344CB8AC3E}">
        <p14:creationId xmlns:p14="http://schemas.microsoft.com/office/powerpoint/2010/main" val="3759822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7D1D87A-7012-6749-A0C3-D2E19B7B3ADD}"/>
              </a:ext>
            </a:extLst>
          </p:cNvPr>
          <p:cNvSpPr txBox="1"/>
          <p:nvPr/>
        </p:nvSpPr>
        <p:spPr>
          <a:xfrm>
            <a:off x="1284122" y="2502004"/>
            <a:ext cx="9623755" cy="1200329"/>
          </a:xfrm>
          <a:prstGeom prst="rect">
            <a:avLst/>
          </a:prstGeom>
          <a:noFill/>
        </p:spPr>
        <p:txBody>
          <a:bodyPr wrap="square" rtlCol="0">
            <a:spAutoFit/>
          </a:bodyPr>
          <a:lstStyle/>
          <a:p>
            <a:pPr algn="ctr"/>
            <a:r>
              <a:rPr lang="pt-BR" sz="3600" b="1">
                <a:latin typeface="+mj-lt"/>
                <a:ea typeface="Lato Black" panose="020F0502020204030203" pitchFamily="34" charset="0"/>
                <a:cs typeface="Lato Black" panose="020F0502020204030203" pitchFamily="34" charset="0"/>
              </a:rPr>
              <a:t>Quem aqui recorre ao Google quando sente algum sintoma ?</a:t>
            </a:r>
            <a:endParaRPr lang="en-US" sz="3600" b="1">
              <a:latin typeface="+mj-lt"/>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409582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Picture 2" descr="Resultado de imagem para atenÃ§Ã£o primÃ¡ria definiÃ§Ã£o">
            <a:extLst>
              <a:ext uri="{FF2B5EF4-FFF2-40B4-BE49-F238E27FC236}">
                <a16:creationId xmlns:a16="http://schemas.microsoft.com/office/drawing/2014/main" id="{1F8902C4-8365-7744-A5E9-58482BA30C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17118" y="1189586"/>
            <a:ext cx="1326655" cy="136360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15">
            <a:extLst>
              <a:ext uri="{FF2B5EF4-FFF2-40B4-BE49-F238E27FC236}">
                <a16:creationId xmlns:a16="http://schemas.microsoft.com/office/drawing/2014/main" id="{C94B715A-3E24-AF4F-894D-C055EEE5AC34}"/>
              </a:ext>
            </a:extLst>
          </p:cNvPr>
          <p:cNvSpPr txBox="1"/>
          <p:nvPr/>
        </p:nvSpPr>
        <p:spPr>
          <a:xfrm>
            <a:off x="1743243" y="2834965"/>
            <a:ext cx="9132720" cy="3046988"/>
          </a:xfrm>
          <a:prstGeom prst="rect">
            <a:avLst/>
          </a:prstGeom>
          <a:noFill/>
        </p:spPr>
        <p:txBody>
          <a:bodyPr wrap="square" rtlCol="0">
            <a:spAutoFit/>
          </a:bodyPr>
          <a:lstStyle/>
          <a:p>
            <a:r>
              <a:rPr lang="pt-BR" sz="2400" b="1" dirty="0"/>
              <a:t>É conhecida como a "porta de entrada" dos usuários nos sistemas de saúde. Ou seja, é o atendimento inicial. Seu objetivo é orientar sobre a prevenção de doenças, solucionar os possíveis casos de agravos e direcionar os mais graves para níveis de atendimento superiores em complexidade. A atenção básica funciona, portanto, como um filtro capaz de organizar o fluxo dos serviços nas redes de saúde, dos mais simples aos mais complexos.</a:t>
            </a:r>
            <a:br>
              <a:rPr lang="pt-BR" sz="2400" b="1" dirty="0"/>
            </a:br>
            <a:endParaRPr lang="en-US" sz="2400" b="1" dirty="0">
              <a:latin typeface="Lato Black" panose="020F0502020204030203"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3311945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4" name="Imagem 53">
            <a:extLst>
              <a:ext uri="{FF2B5EF4-FFF2-40B4-BE49-F238E27FC236}">
                <a16:creationId xmlns:a16="http://schemas.microsoft.com/office/drawing/2014/main" id="{DC56F9E7-C8EB-5747-BDF2-586B3974BEA0}"/>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444"/>
          <a:stretch/>
        </p:blipFill>
        <p:spPr>
          <a:xfrm>
            <a:off x="20" y="10"/>
            <a:ext cx="12191980" cy="6857990"/>
          </a:xfrm>
          <a:prstGeom prst="rect">
            <a:avLst/>
          </a:prstGeom>
        </p:spPr>
      </p:pic>
    </p:spTree>
    <p:extLst>
      <p:ext uri="{BB962C8B-B14F-4D97-AF65-F5344CB8AC3E}">
        <p14:creationId xmlns:p14="http://schemas.microsoft.com/office/powerpoint/2010/main" val="2594575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45" name="Retângulo 44">
            <a:extLst>
              <a:ext uri="{FF2B5EF4-FFF2-40B4-BE49-F238E27FC236}">
                <a16:creationId xmlns:a16="http://schemas.microsoft.com/office/drawing/2014/main" id="{0C31DBB8-E57D-C34B-B610-692EACF5AB59}"/>
              </a:ext>
            </a:extLst>
          </p:cNvPr>
          <p:cNvSpPr/>
          <p:nvPr/>
        </p:nvSpPr>
        <p:spPr>
          <a:xfrm>
            <a:off x="2621486" y="2028454"/>
            <a:ext cx="7365555" cy="830997"/>
          </a:xfrm>
          <a:prstGeom prst="rect">
            <a:avLst/>
          </a:prstGeom>
        </p:spPr>
        <p:txBody>
          <a:bodyPr wrap="square">
            <a:spAutoFit/>
          </a:bodyPr>
          <a:lstStyle/>
          <a:p>
            <a:pPr algn="ctr"/>
            <a:r>
              <a:rPr lang="pt-BR" sz="2400" b="1" dirty="0"/>
              <a:t>30% dos médicos recomendam </a:t>
            </a:r>
            <a:r>
              <a:rPr lang="pt-BR" sz="2400" b="1" dirty="0" err="1"/>
              <a:t>apps</a:t>
            </a:r>
            <a:r>
              <a:rPr lang="pt-BR" sz="2400" b="1" dirty="0"/>
              <a:t> de saúde e </a:t>
            </a:r>
            <a:r>
              <a:rPr lang="pt-BR" sz="2400" b="1" dirty="0" err="1"/>
              <a:t>wearables</a:t>
            </a:r>
            <a:endParaRPr lang="pt-BR" sz="2400" b="1" dirty="0"/>
          </a:p>
        </p:txBody>
      </p:sp>
      <p:sp>
        <p:nvSpPr>
          <p:cNvPr id="46" name="Retângulo 45">
            <a:hlinkClick r:id="rId3"/>
            <a:extLst>
              <a:ext uri="{FF2B5EF4-FFF2-40B4-BE49-F238E27FC236}">
                <a16:creationId xmlns:a16="http://schemas.microsoft.com/office/drawing/2014/main" id="{87FFC3F3-E7E4-2143-9450-88ED3B2AB6C2}"/>
              </a:ext>
            </a:extLst>
          </p:cNvPr>
          <p:cNvSpPr/>
          <p:nvPr/>
        </p:nvSpPr>
        <p:spPr>
          <a:xfrm>
            <a:off x="1533525" y="6077280"/>
            <a:ext cx="24505920" cy="461665"/>
          </a:xfrm>
          <a:prstGeom prst="rect">
            <a:avLst/>
          </a:prstGeom>
        </p:spPr>
        <p:txBody>
          <a:bodyPr wrap="square">
            <a:spAutoFit/>
          </a:bodyPr>
          <a:lstStyle/>
          <a:p>
            <a:r>
              <a:rPr lang="pt-BR" sz="2400" b="1" dirty="0"/>
              <a:t>Fonte: Relatório </a:t>
            </a:r>
            <a:r>
              <a:rPr lang="pt-BR" sz="2400" b="1" dirty="0" err="1"/>
              <a:t>Kantar</a:t>
            </a:r>
            <a:r>
              <a:rPr lang="pt-BR" sz="2400" b="1"/>
              <a:t> </a:t>
            </a:r>
          </a:p>
        </p:txBody>
      </p:sp>
      <p:sp>
        <p:nvSpPr>
          <p:cNvPr id="47" name="Retângulo 46">
            <a:extLst>
              <a:ext uri="{FF2B5EF4-FFF2-40B4-BE49-F238E27FC236}">
                <a16:creationId xmlns:a16="http://schemas.microsoft.com/office/drawing/2014/main" id="{25F35C8B-41EF-3942-A321-93FBCB89176E}"/>
              </a:ext>
            </a:extLst>
          </p:cNvPr>
          <p:cNvSpPr/>
          <p:nvPr/>
        </p:nvSpPr>
        <p:spPr>
          <a:xfrm>
            <a:off x="6533107" y="3438864"/>
            <a:ext cx="4673539" cy="2308324"/>
          </a:xfrm>
          <a:prstGeom prst="rect">
            <a:avLst/>
          </a:prstGeom>
        </p:spPr>
        <p:txBody>
          <a:bodyPr wrap="square">
            <a:spAutoFit/>
          </a:bodyPr>
          <a:lstStyle/>
          <a:p>
            <a:pPr algn="ctr"/>
            <a:r>
              <a:rPr lang="pt-BR" sz="2400" b="1" dirty="0"/>
              <a:t>Uso principal dos </a:t>
            </a:r>
            <a:r>
              <a:rPr lang="pt-BR" sz="2400" b="1" dirty="0" err="1"/>
              <a:t>apps</a:t>
            </a:r>
            <a:r>
              <a:rPr lang="pt-BR" sz="2400" b="1" dirty="0"/>
              <a:t> de saúde:</a:t>
            </a:r>
          </a:p>
          <a:p>
            <a:pPr algn="ctr"/>
            <a:r>
              <a:rPr lang="pt-BR" sz="2400" b="1" dirty="0"/>
              <a:t>Exercícios físicos</a:t>
            </a:r>
          </a:p>
          <a:p>
            <a:pPr algn="ctr"/>
            <a:r>
              <a:rPr lang="pt-BR" sz="2400" b="1" dirty="0"/>
              <a:t>Contar Calorias</a:t>
            </a:r>
          </a:p>
          <a:p>
            <a:pPr algn="ctr"/>
            <a:r>
              <a:rPr lang="pt-BR" sz="2400" b="1" dirty="0"/>
              <a:t>Monitorar o Sono</a:t>
            </a:r>
          </a:p>
          <a:p>
            <a:pPr algn="ctr"/>
            <a:r>
              <a:rPr lang="pt-BR" sz="2400" b="1" dirty="0"/>
              <a:t>Nutrição</a:t>
            </a:r>
          </a:p>
          <a:p>
            <a:pPr algn="ctr"/>
            <a:endParaRPr lang="pt-BR" sz="2400" b="1" dirty="0"/>
          </a:p>
        </p:txBody>
      </p:sp>
      <p:sp>
        <p:nvSpPr>
          <p:cNvPr id="48" name="Retângulo 47">
            <a:extLst>
              <a:ext uri="{FF2B5EF4-FFF2-40B4-BE49-F238E27FC236}">
                <a16:creationId xmlns:a16="http://schemas.microsoft.com/office/drawing/2014/main" id="{A841E38E-3F26-0B44-82A6-B77A1D7388E3}"/>
              </a:ext>
            </a:extLst>
          </p:cNvPr>
          <p:cNvSpPr/>
          <p:nvPr/>
        </p:nvSpPr>
        <p:spPr>
          <a:xfrm>
            <a:off x="827327" y="3438864"/>
            <a:ext cx="5476937" cy="2308324"/>
          </a:xfrm>
          <a:prstGeom prst="rect">
            <a:avLst/>
          </a:prstGeom>
        </p:spPr>
        <p:txBody>
          <a:bodyPr wrap="square">
            <a:spAutoFit/>
          </a:bodyPr>
          <a:lstStyle/>
          <a:p>
            <a:pPr algn="ctr"/>
            <a:r>
              <a:rPr lang="pt-BR" sz="2400" b="1" dirty="0"/>
              <a:t>60% das pessoas não estão familiarizadas com alguns dos dispositivos mais comuns, como sistemas de monitoramento de glicose ou monitores de pressão arterial conectados à Internet.</a:t>
            </a:r>
          </a:p>
        </p:txBody>
      </p:sp>
      <p:sp>
        <p:nvSpPr>
          <p:cNvPr id="4" name="CaixaDeTexto 3">
            <a:extLst>
              <a:ext uri="{FF2B5EF4-FFF2-40B4-BE49-F238E27FC236}">
                <a16:creationId xmlns:a16="http://schemas.microsoft.com/office/drawing/2014/main" id="{3F15AD87-EC97-9947-9011-EAA31EE40075}"/>
              </a:ext>
            </a:extLst>
          </p:cNvPr>
          <p:cNvSpPr txBox="1"/>
          <p:nvPr/>
        </p:nvSpPr>
        <p:spPr>
          <a:xfrm>
            <a:off x="598484" y="3165228"/>
            <a:ext cx="5934623" cy="2936631"/>
          </a:xfrm>
          <a:prstGeom prst="rect">
            <a:avLst/>
          </a:prstGeom>
          <a:noFill/>
          <a:ln>
            <a:solidFill>
              <a:schemeClr val="bg1"/>
            </a:solidFill>
          </a:ln>
        </p:spPr>
        <p:txBody>
          <a:bodyPr wrap="square" rtlCol="0">
            <a:spAutoFit/>
          </a:bodyPr>
          <a:lstStyle/>
          <a:p>
            <a:endParaRPr lang="pt-BR" dirty="0"/>
          </a:p>
        </p:txBody>
      </p:sp>
      <p:sp>
        <p:nvSpPr>
          <p:cNvPr id="5" name="CaixaDeTexto 4">
            <a:extLst>
              <a:ext uri="{FF2B5EF4-FFF2-40B4-BE49-F238E27FC236}">
                <a16:creationId xmlns:a16="http://schemas.microsoft.com/office/drawing/2014/main" id="{89D16D67-4B9C-3D4B-A7C6-9253A4D2A464}"/>
              </a:ext>
            </a:extLst>
          </p:cNvPr>
          <p:cNvSpPr txBox="1"/>
          <p:nvPr/>
        </p:nvSpPr>
        <p:spPr>
          <a:xfrm>
            <a:off x="3024550" y="1881244"/>
            <a:ext cx="6962491" cy="1125416"/>
          </a:xfrm>
          <a:prstGeom prst="rect">
            <a:avLst/>
          </a:prstGeom>
          <a:noFill/>
          <a:ln>
            <a:solidFill>
              <a:schemeClr val="bg1"/>
            </a:solidFill>
          </a:ln>
        </p:spPr>
        <p:txBody>
          <a:bodyPr wrap="square" rtlCol="0">
            <a:spAutoFit/>
          </a:bodyPr>
          <a:lstStyle/>
          <a:p>
            <a:endParaRPr lang="pt-BR" dirty="0"/>
          </a:p>
        </p:txBody>
      </p:sp>
      <p:sp>
        <p:nvSpPr>
          <p:cNvPr id="6" name="CaixaDeTexto 5">
            <a:extLst>
              <a:ext uri="{FF2B5EF4-FFF2-40B4-BE49-F238E27FC236}">
                <a16:creationId xmlns:a16="http://schemas.microsoft.com/office/drawing/2014/main" id="{3809DAEB-0FBE-1C4E-838A-CA298C5C7235}"/>
              </a:ext>
            </a:extLst>
          </p:cNvPr>
          <p:cNvSpPr txBox="1"/>
          <p:nvPr/>
        </p:nvSpPr>
        <p:spPr>
          <a:xfrm>
            <a:off x="6699734" y="3165228"/>
            <a:ext cx="4506912" cy="2936631"/>
          </a:xfrm>
          <a:prstGeom prst="rect">
            <a:avLst/>
          </a:prstGeom>
          <a:noFill/>
          <a:ln>
            <a:solidFill>
              <a:schemeClr val="bg1"/>
            </a:solidFill>
          </a:ln>
        </p:spPr>
        <p:txBody>
          <a:bodyPr wrap="square" rtlCol="0">
            <a:spAutoFit/>
          </a:bodyPr>
          <a:lstStyle/>
          <a:p>
            <a:endParaRPr lang="pt-BR" dirty="0"/>
          </a:p>
        </p:txBody>
      </p:sp>
      <p:sp>
        <p:nvSpPr>
          <p:cNvPr id="7" name="Título 6">
            <a:extLst>
              <a:ext uri="{FF2B5EF4-FFF2-40B4-BE49-F238E27FC236}">
                <a16:creationId xmlns:a16="http://schemas.microsoft.com/office/drawing/2014/main" id="{81820098-9F6F-944F-8CE4-FAE0DCC2ADF3}"/>
              </a:ext>
            </a:extLst>
          </p:cNvPr>
          <p:cNvSpPr>
            <a:spLocks noGrp="1"/>
          </p:cNvSpPr>
          <p:nvPr>
            <p:ph type="title"/>
          </p:nvPr>
        </p:nvSpPr>
        <p:spPr/>
        <p:txBody>
          <a:bodyPr/>
          <a:lstStyle/>
          <a:p>
            <a:r>
              <a:rPr lang="pt-BR" dirty="0"/>
              <a:t>Nos </a:t>
            </a:r>
            <a:r>
              <a:rPr lang="pt-BR" dirty="0" err="1"/>
              <a:t>eua</a:t>
            </a:r>
            <a:endParaRPr lang="pt-BR" dirty="0"/>
          </a:p>
        </p:txBody>
      </p:sp>
    </p:spTree>
    <p:extLst>
      <p:ext uri="{BB962C8B-B14F-4D97-AF65-F5344CB8AC3E}">
        <p14:creationId xmlns:p14="http://schemas.microsoft.com/office/powerpoint/2010/main" val="3726054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9" name="Picture 2" descr="Resultado de imagem para IDx-DR">
            <a:extLst>
              <a:ext uri="{FF2B5EF4-FFF2-40B4-BE49-F238E27FC236}">
                <a16:creationId xmlns:a16="http://schemas.microsoft.com/office/drawing/2014/main" id="{9FE1153B-6BC9-2942-A739-D85F4783C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321" y="697472"/>
            <a:ext cx="3226669" cy="1794835"/>
          </a:xfrm>
          <a:prstGeom prst="rect">
            <a:avLst/>
          </a:prstGeom>
          <a:noFill/>
          <a:extLst>
            <a:ext uri="{909E8E84-426E-40DD-AFC4-6F175D3DCCD1}">
              <a14:hiddenFill xmlns:a14="http://schemas.microsoft.com/office/drawing/2010/main">
                <a:solidFill>
                  <a:srgbClr val="FFFFFF"/>
                </a:solidFill>
              </a14:hiddenFill>
            </a:ext>
          </a:extLst>
        </p:spPr>
      </p:pic>
      <p:sp>
        <p:nvSpPr>
          <p:cNvPr id="50" name="Retângulo 49">
            <a:extLst>
              <a:ext uri="{FF2B5EF4-FFF2-40B4-BE49-F238E27FC236}">
                <a16:creationId xmlns:a16="http://schemas.microsoft.com/office/drawing/2014/main" id="{6C67DCC7-0C6F-3E42-9549-D946ED5009E5}"/>
              </a:ext>
            </a:extLst>
          </p:cNvPr>
          <p:cNvSpPr/>
          <p:nvPr/>
        </p:nvSpPr>
        <p:spPr>
          <a:xfrm>
            <a:off x="557681" y="2716256"/>
            <a:ext cx="5058146" cy="1200329"/>
          </a:xfrm>
          <a:prstGeom prst="rect">
            <a:avLst/>
          </a:prstGeom>
        </p:spPr>
        <p:txBody>
          <a:bodyPr wrap="square">
            <a:spAutoFit/>
          </a:bodyPr>
          <a:lstStyle/>
          <a:p>
            <a:r>
              <a:rPr lang="pt-BR" sz="2400" b="1" dirty="0" err="1"/>
              <a:t>IDx</a:t>
            </a:r>
            <a:r>
              <a:rPr lang="pt-BR" sz="2400" b="1" dirty="0"/>
              <a:t>-DR: primeiro sistema médico a usar IA para detectar um problema em pacientes </a:t>
            </a:r>
          </a:p>
        </p:txBody>
      </p:sp>
      <p:pic>
        <p:nvPicPr>
          <p:cNvPr id="51" name="Imagem 50">
            <a:hlinkClick r:id="rId4" action="ppaction://hlinkfile"/>
            <a:extLst>
              <a:ext uri="{FF2B5EF4-FFF2-40B4-BE49-F238E27FC236}">
                <a16:creationId xmlns:a16="http://schemas.microsoft.com/office/drawing/2014/main" id="{F99C0F3E-7439-1640-9041-E0004431DE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9119" y="697472"/>
            <a:ext cx="2909243" cy="1794834"/>
          </a:xfrm>
          <a:prstGeom prst="rect">
            <a:avLst/>
          </a:prstGeom>
        </p:spPr>
      </p:pic>
      <p:sp>
        <p:nvSpPr>
          <p:cNvPr id="52" name="Retângulo 51">
            <a:extLst>
              <a:ext uri="{FF2B5EF4-FFF2-40B4-BE49-F238E27FC236}">
                <a16:creationId xmlns:a16="http://schemas.microsoft.com/office/drawing/2014/main" id="{3EE62248-6C1A-514E-8773-2BEB089551B1}"/>
              </a:ext>
            </a:extLst>
          </p:cNvPr>
          <p:cNvSpPr/>
          <p:nvPr/>
        </p:nvSpPr>
        <p:spPr>
          <a:xfrm>
            <a:off x="8296199" y="2716256"/>
            <a:ext cx="2232163" cy="461665"/>
          </a:xfrm>
          <a:prstGeom prst="rect">
            <a:avLst/>
          </a:prstGeom>
        </p:spPr>
        <p:txBody>
          <a:bodyPr wrap="square">
            <a:spAutoFit/>
          </a:bodyPr>
          <a:lstStyle/>
          <a:p>
            <a:r>
              <a:rPr lang="pt-BR" sz="2400" b="1" dirty="0" err="1"/>
              <a:t>Teleconsulta</a:t>
            </a:r>
            <a:endParaRPr lang="pt-BR" sz="2400" b="1" dirty="0"/>
          </a:p>
        </p:txBody>
      </p:sp>
      <p:pic>
        <p:nvPicPr>
          <p:cNvPr id="53" name="Imagem 52">
            <a:extLst>
              <a:ext uri="{FF2B5EF4-FFF2-40B4-BE49-F238E27FC236}">
                <a16:creationId xmlns:a16="http://schemas.microsoft.com/office/drawing/2014/main" id="{41B3AB8F-41C2-5942-BCDF-375F11E5264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939307" y="4404723"/>
            <a:ext cx="3844698" cy="1644702"/>
          </a:xfrm>
          <a:prstGeom prst="rect">
            <a:avLst/>
          </a:prstGeom>
        </p:spPr>
      </p:pic>
      <p:pic>
        <p:nvPicPr>
          <p:cNvPr id="54" name="Imagem 53">
            <a:extLst>
              <a:ext uri="{FF2B5EF4-FFF2-40B4-BE49-F238E27FC236}">
                <a16:creationId xmlns:a16="http://schemas.microsoft.com/office/drawing/2014/main" id="{33A3B70B-7550-6B46-8942-2D05F3AD96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9371" y="3365857"/>
            <a:ext cx="3894948" cy="2310174"/>
          </a:xfrm>
          <a:prstGeom prst="rect">
            <a:avLst/>
          </a:prstGeom>
        </p:spPr>
      </p:pic>
    </p:spTree>
    <p:extLst>
      <p:ext uri="{BB962C8B-B14F-4D97-AF65-F5344CB8AC3E}">
        <p14:creationId xmlns:p14="http://schemas.microsoft.com/office/powerpoint/2010/main" val="414509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50" name="Retângulo 49">
            <a:extLst>
              <a:ext uri="{FF2B5EF4-FFF2-40B4-BE49-F238E27FC236}">
                <a16:creationId xmlns:a16="http://schemas.microsoft.com/office/drawing/2014/main" id="{FC0D56A3-DACA-5944-AF10-2FFB89093B4C}"/>
              </a:ext>
            </a:extLst>
          </p:cNvPr>
          <p:cNvSpPr/>
          <p:nvPr/>
        </p:nvSpPr>
        <p:spPr>
          <a:xfrm>
            <a:off x="744293" y="1850246"/>
            <a:ext cx="5553813" cy="1938992"/>
          </a:xfrm>
          <a:prstGeom prst="rect">
            <a:avLst/>
          </a:prstGeom>
        </p:spPr>
        <p:txBody>
          <a:bodyPr wrap="square">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ctr"/>
            <a:r>
              <a:rPr lang="pt-BR" sz="2400" b="1" dirty="0"/>
              <a:t>Em fevereiro deste ano, o CFM (Conselho Federal de Medicina) publicou uma resolução com as regulamentações necessárias para que o atendimento pudesse ocorrer, também, pelas telas</a:t>
            </a:r>
          </a:p>
        </p:txBody>
      </p:sp>
      <p:sp>
        <p:nvSpPr>
          <p:cNvPr id="51" name="Retângulo 50">
            <a:extLst>
              <a:ext uri="{FF2B5EF4-FFF2-40B4-BE49-F238E27FC236}">
                <a16:creationId xmlns:a16="http://schemas.microsoft.com/office/drawing/2014/main" id="{D344FEDC-931A-3A4D-88B0-83D1A0D415C0}"/>
              </a:ext>
            </a:extLst>
          </p:cNvPr>
          <p:cNvSpPr/>
          <p:nvPr/>
        </p:nvSpPr>
        <p:spPr>
          <a:xfrm>
            <a:off x="7308797" y="1726157"/>
            <a:ext cx="3960194" cy="2431435"/>
          </a:xfrm>
          <a:prstGeom prst="rect">
            <a:avLst/>
          </a:prstGeom>
        </p:spPr>
        <p:txBody>
          <a:bodyPr wrap="square">
            <a:spAutoFit/>
          </a:bodyPr>
          <a:lstStyle/>
          <a:p>
            <a:pPr algn="ctr"/>
            <a:r>
              <a:rPr lang="pt-BR" sz="2400" b="1" dirty="0"/>
              <a:t>Por conta de centenas de pedidos de alterações por médicos de todo o país, a resolução foi revogada poucos dias depois. </a:t>
            </a:r>
          </a:p>
          <a:p>
            <a:pPr algn="ctr"/>
            <a:endParaRPr lang="pt-BR" sz="3200" b="1" dirty="0"/>
          </a:p>
        </p:txBody>
      </p:sp>
      <p:sp>
        <p:nvSpPr>
          <p:cNvPr id="52" name="Retângulo 51">
            <a:extLst>
              <a:ext uri="{FF2B5EF4-FFF2-40B4-BE49-F238E27FC236}">
                <a16:creationId xmlns:a16="http://schemas.microsoft.com/office/drawing/2014/main" id="{2CD9CD2F-E88A-4947-856A-F2EC1B71AD72}"/>
              </a:ext>
            </a:extLst>
          </p:cNvPr>
          <p:cNvSpPr/>
          <p:nvPr/>
        </p:nvSpPr>
        <p:spPr>
          <a:xfrm>
            <a:off x="3190800" y="4140176"/>
            <a:ext cx="7200975" cy="1938992"/>
          </a:xfrm>
          <a:prstGeom prst="rect">
            <a:avLst/>
          </a:prstGeom>
        </p:spPr>
        <p:txBody>
          <a:bodyPr wrap="square">
            <a:spAutoFit/>
          </a:bodyPr>
          <a:lstStyle/>
          <a:p>
            <a:pPr algn="ctr"/>
            <a:r>
              <a:rPr lang="pt-BR" sz="2400" b="1" dirty="0"/>
              <a:t>“O ideal é que o paciente seja visto presencialmente primeiro, porque ao visualizar o quadro ao vivo, muitas vezes vemos que a situação é bem diferente do que foi descrito por e-mail ou até visto por câmera...”</a:t>
            </a:r>
          </a:p>
          <a:p>
            <a:pPr algn="ctr"/>
            <a:r>
              <a:rPr lang="pt-BR" sz="2400" b="1" dirty="0"/>
              <a:t> (Sergio Simon-presidente da SBOC)</a:t>
            </a:r>
          </a:p>
        </p:txBody>
      </p:sp>
      <p:sp>
        <p:nvSpPr>
          <p:cNvPr id="53" name="Retângulo 52">
            <a:hlinkClick r:id="rId3"/>
            <a:extLst>
              <a:ext uri="{FF2B5EF4-FFF2-40B4-BE49-F238E27FC236}">
                <a16:creationId xmlns:a16="http://schemas.microsoft.com/office/drawing/2014/main" id="{A70FCE6F-B88D-3646-BB8B-D754D63767A5}"/>
              </a:ext>
            </a:extLst>
          </p:cNvPr>
          <p:cNvSpPr/>
          <p:nvPr/>
        </p:nvSpPr>
        <p:spPr>
          <a:xfrm>
            <a:off x="1292224" y="6185842"/>
            <a:ext cx="24505920" cy="461665"/>
          </a:xfrm>
          <a:prstGeom prst="rect">
            <a:avLst/>
          </a:prstGeom>
        </p:spPr>
        <p:txBody>
          <a:bodyPr wrap="square">
            <a:spAutoFit/>
          </a:bodyPr>
          <a:lstStyle/>
          <a:p>
            <a:r>
              <a:rPr lang="pt-BR" sz="2400" b="1"/>
              <a:t>Fonte: Resolução BR 2227 </a:t>
            </a:r>
          </a:p>
        </p:txBody>
      </p:sp>
      <p:sp>
        <p:nvSpPr>
          <p:cNvPr id="4" name="Título 3">
            <a:extLst>
              <a:ext uri="{FF2B5EF4-FFF2-40B4-BE49-F238E27FC236}">
                <a16:creationId xmlns:a16="http://schemas.microsoft.com/office/drawing/2014/main" id="{F67D543B-2BFD-C347-BE23-8289725EF15E}"/>
              </a:ext>
            </a:extLst>
          </p:cNvPr>
          <p:cNvSpPr>
            <a:spLocks noGrp="1"/>
          </p:cNvSpPr>
          <p:nvPr>
            <p:ph type="title"/>
          </p:nvPr>
        </p:nvSpPr>
        <p:spPr/>
        <p:txBody>
          <a:bodyPr/>
          <a:lstStyle/>
          <a:p>
            <a:r>
              <a:rPr lang="pt-BR" dirty="0"/>
              <a:t>No brasil</a:t>
            </a:r>
          </a:p>
        </p:txBody>
      </p:sp>
      <p:sp>
        <p:nvSpPr>
          <p:cNvPr id="5" name="CaixaDeTexto 4">
            <a:extLst>
              <a:ext uri="{FF2B5EF4-FFF2-40B4-BE49-F238E27FC236}">
                <a16:creationId xmlns:a16="http://schemas.microsoft.com/office/drawing/2014/main" id="{C3EBE324-15D9-5144-9346-D9FF30539C03}"/>
              </a:ext>
            </a:extLst>
          </p:cNvPr>
          <p:cNvSpPr txBox="1"/>
          <p:nvPr/>
        </p:nvSpPr>
        <p:spPr>
          <a:xfrm>
            <a:off x="744293" y="1600200"/>
            <a:ext cx="5797184" cy="2433302"/>
          </a:xfrm>
          <a:prstGeom prst="rect">
            <a:avLst/>
          </a:prstGeom>
          <a:noFill/>
          <a:ln>
            <a:solidFill>
              <a:schemeClr val="bg1"/>
            </a:solidFill>
          </a:ln>
        </p:spPr>
        <p:txBody>
          <a:bodyPr wrap="square" rtlCol="0">
            <a:spAutoFit/>
          </a:bodyPr>
          <a:lstStyle/>
          <a:p>
            <a:endParaRPr lang="pt-BR" dirty="0"/>
          </a:p>
        </p:txBody>
      </p:sp>
      <p:sp>
        <p:nvSpPr>
          <p:cNvPr id="6" name="CaixaDeTexto 5">
            <a:extLst>
              <a:ext uri="{FF2B5EF4-FFF2-40B4-BE49-F238E27FC236}">
                <a16:creationId xmlns:a16="http://schemas.microsoft.com/office/drawing/2014/main" id="{C2B633DF-FBD3-6045-9DAE-317E3F778AC6}"/>
              </a:ext>
            </a:extLst>
          </p:cNvPr>
          <p:cNvSpPr txBox="1"/>
          <p:nvPr/>
        </p:nvSpPr>
        <p:spPr>
          <a:xfrm>
            <a:off x="7174523" y="1600200"/>
            <a:ext cx="4094468" cy="2433302"/>
          </a:xfrm>
          <a:prstGeom prst="rect">
            <a:avLst/>
          </a:prstGeom>
          <a:noFill/>
          <a:ln>
            <a:solidFill>
              <a:schemeClr val="bg1"/>
            </a:solidFill>
          </a:ln>
        </p:spPr>
        <p:txBody>
          <a:bodyPr wrap="square" rtlCol="0">
            <a:spAutoFit/>
          </a:bodyPr>
          <a:lstStyle/>
          <a:p>
            <a:endParaRPr lang="pt-BR" dirty="0"/>
          </a:p>
        </p:txBody>
      </p:sp>
      <p:sp>
        <p:nvSpPr>
          <p:cNvPr id="7" name="CaixaDeTexto 6">
            <a:extLst>
              <a:ext uri="{FF2B5EF4-FFF2-40B4-BE49-F238E27FC236}">
                <a16:creationId xmlns:a16="http://schemas.microsoft.com/office/drawing/2014/main" id="{995578A7-B296-CC47-89CE-7BC04F1847AB}"/>
              </a:ext>
            </a:extLst>
          </p:cNvPr>
          <p:cNvSpPr txBox="1"/>
          <p:nvPr/>
        </p:nvSpPr>
        <p:spPr>
          <a:xfrm>
            <a:off x="2971800" y="4157592"/>
            <a:ext cx="7687674" cy="2028250"/>
          </a:xfrm>
          <a:prstGeom prst="rect">
            <a:avLst/>
          </a:prstGeom>
          <a:noFill/>
          <a:ln>
            <a:solidFill>
              <a:schemeClr val="bg1"/>
            </a:solidFill>
          </a:ln>
        </p:spPr>
        <p:txBody>
          <a:bodyPr wrap="square" rtlCol="0">
            <a:spAutoFit/>
          </a:bodyPr>
          <a:lstStyle/>
          <a:p>
            <a:endParaRPr lang="pt-BR" dirty="0"/>
          </a:p>
        </p:txBody>
      </p:sp>
    </p:spTree>
    <p:extLst>
      <p:ext uri="{BB962C8B-B14F-4D97-AF65-F5344CB8AC3E}">
        <p14:creationId xmlns:p14="http://schemas.microsoft.com/office/powerpoint/2010/main" val="137227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143001" y="2434439"/>
            <a:ext cx="9905998" cy="1478570"/>
          </a:xfrm>
        </p:spPr>
        <p:txBody>
          <a:bodyPr>
            <a:noAutofit/>
          </a:bodyPr>
          <a:lstStyle/>
          <a:p>
            <a:pPr algn="ctr"/>
            <a:r>
              <a:rPr lang="pt-BR" sz="5400" b="1" u="sng" cap="none">
                <a:hlinkClick r:id="rId2" tooltip="Clique para expandir o conteúdo">
                  <a:extLst>
                    <a:ext uri="{A12FA001-AC4F-418D-AE19-62706E023703}">
                      <ahyp:hlinkClr xmlns:ahyp="http://schemas.microsoft.com/office/drawing/2018/hyperlinkcolor" val="tx"/>
                    </a:ext>
                  </a:extLst>
                </a:hlinkClick>
              </a:rPr>
              <a:t>Como um app está auxiliando a tomada de decisão médica?</a:t>
            </a:r>
            <a:endParaRPr lang="pt-BR" sz="5400" cap="none"/>
          </a:p>
        </p:txBody>
      </p:sp>
    </p:spTree>
    <p:extLst>
      <p:ext uri="{BB962C8B-B14F-4D97-AF65-F5344CB8AC3E}">
        <p14:creationId xmlns:p14="http://schemas.microsoft.com/office/powerpoint/2010/main" val="3773012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8" name="Imagem 47">
            <a:extLst>
              <a:ext uri="{FF2B5EF4-FFF2-40B4-BE49-F238E27FC236}">
                <a16:creationId xmlns:a16="http://schemas.microsoft.com/office/drawing/2014/main" id="{5E8E1CC0-7499-1940-A26F-EC21F92005D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561" y="2439239"/>
            <a:ext cx="2773419" cy="2086997"/>
          </a:xfrm>
          <a:prstGeom prst="rect">
            <a:avLst/>
          </a:prstGeom>
        </p:spPr>
      </p:pic>
      <p:pic>
        <p:nvPicPr>
          <p:cNvPr id="49" name="Picture 3">
            <a:extLst>
              <a:ext uri="{FF2B5EF4-FFF2-40B4-BE49-F238E27FC236}">
                <a16:creationId xmlns:a16="http://schemas.microsoft.com/office/drawing/2014/main" id="{20E72E2B-B592-7A41-814F-C9C15E3C80C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52238" y="2439239"/>
            <a:ext cx="2773419" cy="208699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Imagem 53">
            <a:extLst>
              <a:ext uri="{FF2B5EF4-FFF2-40B4-BE49-F238E27FC236}">
                <a16:creationId xmlns:a16="http://schemas.microsoft.com/office/drawing/2014/main" id="{A6C93E9A-32AF-7343-8B71-87D9793D8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8020" y="2439239"/>
            <a:ext cx="3313672" cy="2086997"/>
          </a:xfrm>
          <a:prstGeom prst="rect">
            <a:avLst/>
          </a:prstGeom>
        </p:spPr>
      </p:pic>
      <p:sp>
        <p:nvSpPr>
          <p:cNvPr id="2" name="Título 1">
            <a:extLst>
              <a:ext uri="{FF2B5EF4-FFF2-40B4-BE49-F238E27FC236}">
                <a16:creationId xmlns:a16="http://schemas.microsoft.com/office/drawing/2014/main" id="{FD952DA4-174A-9941-904A-AC756E53C9A7}"/>
              </a:ext>
            </a:extLst>
          </p:cNvPr>
          <p:cNvSpPr>
            <a:spLocks noGrp="1"/>
          </p:cNvSpPr>
          <p:nvPr>
            <p:ph type="title"/>
          </p:nvPr>
        </p:nvSpPr>
        <p:spPr/>
        <p:txBody>
          <a:bodyPr/>
          <a:lstStyle/>
          <a:p>
            <a:r>
              <a:rPr lang="pt-BR" dirty="0"/>
              <a:t>Soluções de mercado</a:t>
            </a:r>
          </a:p>
        </p:txBody>
      </p:sp>
      <p:sp>
        <p:nvSpPr>
          <p:cNvPr id="111" name="Botão de Ação: Voltar ou Anterior 110">
            <a:hlinkClick r:id="rId6" action="ppaction://hlinksldjump" highlightClick="1"/>
            <a:extLst>
              <a:ext uri="{FF2B5EF4-FFF2-40B4-BE49-F238E27FC236}">
                <a16:creationId xmlns:a16="http://schemas.microsoft.com/office/drawing/2014/main" id="{AF4A2B93-FBF1-084A-9C8B-31F882F5455D}"/>
              </a:ext>
            </a:extLst>
          </p:cNvPr>
          <p:cNvSpPr/>
          <p:nvPr/>
        </p:nvSpPr>
        <p:spPr>
          <a:xfrm>
            <a:off x="10339754" y="6277708"/>
            <a:ext cx="527538" cy="33410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90022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143001" y="2434439"/>
            <a:ext cx="9905998" cy="1478570"/>
          </a:xfrm>
        </p:spPr>
        <p:txBody>
          <a:bodyPr>
            <a:noAutofit/>
          </a:bodyPr>
          <a:lstStyle/>
          <a:p>
            <a:pPr algn="ctr"/>
            <a:r>
              <a:rPr lang="pt-BR" b="1" u="sng" cap="none" err="1"/>
              <a:t>Blockchain</a:t>
            </a:r>
            <a:r>
              <a:rPr lang="pt-BR" b="1" u="sng" cap="none"/>
              <a:t> no processamento de informações na saúde </a:t>
            </a:r>
            <a:endParaRPr lang="pt-BR" sz="5400" cap="none"/>
          </a:p>
        </p:txBody>
      </p:sp>
    </p:spTree>
    <p:extLst>
      <p:ext uri="{BB962C8B-B14F-4D97-AF65-F5344CB8AC3E}">
        <p14:creationId xmlns:p14="http://schemas.microsoft.com/office/powerpoint/2010/main" val="2384894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vert="horz" lIns="91440" tIns="45720" rIns="91440" bIns="45720" rtlCol="0" anchor="b">
            <a:normAutofit/>
          </a:bodyPr>
          <a:lstStyle/>
          <a:p>
            <a:pPr algn="ctr"/>
            <a:r>
              <a:rPr lang="en-US" sz="3700" b="1" dirty="0"/>
              <a:t>Como </a:t>
            </a:r>
            <a:r>
              <a:rPr lang="en-US" sz="3700" b="1" dirty="0" err="1"/>
              <a:t>funciona</a:t>
            </a:r>
            <a:r>
              <a:rPr lang="en-US" sz="3700" b="1" dirty="0"/>
              <a:t> </a:t>
            </a:r>
            <a:r>
              <a:rPr lang="en-US" sz="3700" b="1" dirty="0" err="1"/>
              <a:t>uma</a:t>
            </a:r>
            <a:r>
              <a:rPr lang="en-US" sz="3700" b="1" dirty="0"/>
              <a:t> </a:t>
            </a:r>
            <a:r>
              <a:rPr lang="en-US" sz="3700" b="1" dirty="0" err="1"/>
              <a:t>clínica</a:t>
            </a:r>
            <a:r>
              <a:rPr lang="en-US" sz="3700" b="1" dirty="0"/>
              <a:t> </a:t>
            </a:r>
            <a:r>
              <a:rPr lang="en-US" sz="3700" b="1" dirty="0" err="1"/>
              <a:t>ou</a:t>
            </a:r>
            <a:r>
              <a:rPr lang="en-US" sz="3700" b="1" dirty="0"/>
              <a:t> </a:t>
            </a:r>
            <a:r>
              <a:rPr lang="en-US" sz="3700" b="1" dirty="0" err="1"/>
              <a:t>ambiente</a:t>
            </a:r>
            <a:r>
              <a:rPr lang="en-US" sz="3700" b="1" dirty="0"/>
              <a:t> </a:t>
            </a:r>
            <a:r>
              <a:rPr lang="en-US" sz="3700" b="1" dirty="0" err="1"/>
              <a:t>hospitalar</a:t>
            </a:r>
            <a:r>
              <a:rPr lang="en-US" sz="3700" b="1" dirty="0"/>
              <a:t> </a:t>
            </a:r>
            <a:endParaRPr lang="en-US" sz="3700" dirty="0"/>
          </a:p>
        </p:txBody>
      </p:sp>
      <p:pic>
        <p:nvPicPr>
          <p:cNvPr id="4" name="Imagem 3" descr="Uma imagem contendo pessoa, árvore, ao ar livre, edifício&#10;&#10;Descrição gerada automaticamente">
            <a:extLst>
              <a:ext uri="{FF2B5EF4-FFF2-40B4-BE49-F238E27FC236}">
                <a16:creationId xmlns:a16="http://schemas.microsoft.com/office/drawing/2014/main" id="{5E5EE9A2-D945-754B-A85C-E909E08F9DEC}"/>
              </a:ext>
            </a:extLst>
          </p:cNvPr>
          <p:cNvPicPr>
            <a:picLocks noChangeAspect="1"/>
          </p:cNvPicPr>
          <p:nvPr/>
        </p:nvPicPr>
        <p:blipFill>
          <a:blip r:embed="rId3"/>
          <a:stretch>
            <a:fillRect/>
          </a:stretch>
        </p:blipFill>
        <p:spPr>
          <a:xfrm>
            <a:off x="1042941" y="2712069"/>
            <a:ext cx="5051471" cy="2689908"/>
          </a:xfrm>
          <a:prstGeom prst="rect">
            <a:avLst/>
          </a:prstGeom>
        </p:spPr>
      </p:pic>
      <p:pic>
        <p:nvPicPr>
          <p:cNvPr id="6" name="Imagem 5">
            <a:extLst>
              <a:ext uri="{FF2B5EF4-FFF2-40B4-BE49-F238E27FC236}">
                <a16:creationId xmlns:a16="http://schemas.microsoft.com/office/drawing/2014/main" id="{385C989C-5348-4848-AC86-C08C9BCEFD3C}"/>
              </a:ext>
            </a:extLst>
          </p:cNvPr>
          <p:cNvPicPr>
            <a:picLocks noChangeAspect="1"/>
          </p:cNvPicPr>
          <p:nvPr/>
        </p:nvPicPr>
        <p:blipFill>
          <a:blip r:embed="rId4"/>
          <a:stretch>
            <a:fillRect/>
          </a:stretch>
        </p:blipFill>
        <p:spPr>
          <a:xfrm>
            <a:off x="6382262" y="2712069"/>
            <a:ext cx="5051472" cy="2689908"/>
          </a:xfrm>
          <a:prstGeom prst="rect">
            <a:avLst/>
          </a:prstGeom>
        </p:spPr>
      </p:pic>
    </p:spTree>
    <p:extLst>
      <p:ext uri="{BB962C8B-B14F-4D97-AF65-F5344CB8AC3E}">
        <p14:creationId xmlns:p14="http://schemas.microsoft.com/office/powerpoint/2010/main" val="4147196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vert="horz" lIns="91440" tIns="45720" rIns="91440" bIns="45720" rtlCol="0" anchor="b">
            <a:normAutofit/>
          </a:bodyPr>
          <a:lstStyle/>
          <a:p>
            <a:r>
              <a:rPr lang="en-US" sz="3100" b="1" dirty="0"/>
              <a:t>Como </a:t>
            </a:r>
            <a:r>
              <a:rPr lang="en-US" sz="3100" b="1" dirty="0" err="1"/>
              <a:t>funciona</a:t>
            </a:r>
            <a:r>
              <a:rPr lang="en-US" sz="3100" b="1" dirty="0"/>
              <a:t> o </a:t>
            </a:r>
            <a:r>
              <a:rPr lang="en-US" sz="3100" b="1" dirty="0" err="1"/>
              <a:t>pagamento</a:t>
            </a:r>
            <a:r>
              <a:rPr lang="en-US" sz="3100" b="1" dirty="0"/>
              <a:t> </a:t>
            </a:r>
            <a:r>
              <a:rPr lang="en-US" sz="3100" b="1" dirty="0" err="1"/>
              <a:t>em</a:t>
            </a:r>
            <a:r>
              <a:rPr lang="en-US" sz="3100" b="1" dirty="0"/>
              <a:t> </a:t>
            </a:r>
            <a:r>
              <a:rPr lang="en-US" sz="3100" b="1" dirty="0" err="1"/>
              <a:t>uma</a:t>
            </a:r>
            <a:r>
              <a:rPr lang="en-US" sz="3100" b="1" dirty="0"/>
              <a:t> </a:t>
            </a:r>
            <a:r>
              <a:rPr lang="en-US" sz="3100" b="1" dirty="0" err="1"/>
              <a:t>clínica</a:t>
            </a:r>
            <a:r>
              <a:rPr lang="en-US" sz="3100" b="1" dirty="0"/>
              <a:t> </a:t>
            </a:r>
            <a:r>
              <a:rPr lang="en-US" sz="3100" b="1" dirty="0" err="1"/>
              <a:t>ou</a:t>
            </a:r>
            <a:r>
              <a:rPr lang="en-US" sz="3100" b="1" dirty="0"/>
              <a:t> </a:t>
            </a:r>
            <a:r>
              <a:rPr lang="en-US" sz="3100" b="1" dirty="0" err="1"/>
              <a:t>ambiente</a:t>
            </a:r>
            <a:r>
              <a:rPr lang="en-US" sz="3100" b="1" dirty="0"/>
              <a:t> </a:t>
            </a:r>
            <a:r>
              <a:rPr lang="en-US" sz="3100" b="1" dirty="0" err="1"/>
              <a:t>hospitalar</a:t>
            </a:r>
            <a:r>
              <a:rPr lang="en-US" sz="3100" b="1" dirty="0"/>
              <a:t> </a:t>
            </a:r>
            <a:endParaRPr lang="en-US" sz="3100" dirty="0"/>
          </a:p>
        </p:txBody>
      </p:sp>
      <p:pic>
        <p:nvPicPr>
          <p:cNvPr id="7" name="Imagem 6" descr="Uma imagem contendo texto, mapa&#10;&#10;Descrição gerada automaticamente">
            <a:extLst>
              <a:ext uri="{FF2B5EF4-FFF2-40B4-BE49-F238E27FC236}">
                <a16:creationId xmlns:a16="http://schemas.microsoft.com/office/drawing/2014/main" id="{42AA1A19-CBCE-1941-90B1-4B54088CD2D5}"/>
              </a:ext>
            </a:extLst>
          </p:cNvPr>
          <p:cNvPicPr>
            <a:picLocks noChangeAspect="1"/>
          </p:cNvPicPr>
          <p:nvPr/>
        </p:nvPicPr>
        <p:blipFill>
          <a:blip r:embed="rId3"/>
          <a:stretch>
            <a:fillRect/>
          </a:stretch>
        </p:blipFill>
        <p:spPr>
          <a:xfrm>
            <a:off x="2033388" y="2556772"/>
            <a:ext cx="6112382" cy="3682710"/>
          </a:xfrm>
          <a:prstGeom prst="rect">
            <a:avLst/>
          </a:prstGeom>
        </p:spPr>
      </p:pic>
    </p:spTree>
    <p:extLst>
      <p:ext uri="{BB962C8B-B14F-4D97-AF65-F5344CB8AC3E}">
        <p14:creationId xmlns:p14="http://schemas.microsoft.com/office/powerpoint/2010/main" val="3374745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vert="horz" lIns="91440" tIns="45720" rIns="91440" bIns="45720" rtlCol="0" anchor="b">
            <a:normAutofit/>
          </a:bodyPr>
          <a:lstStyle/>
          <a:p>
            <a:r>
              <a:rPr lang="en-US" sz="3100" b="1" dirty="0"/>
              <a:t>Como </a:t>
            </a:r>
            <a:r>
              <a:rPr lang="en-US" sz="3100" b="1" dirty="0" err="1"/>
              <a:t>funciona</a:t>
            </a:r>
            <a:r>
              <a:rPr lang="en-US" sz="3100" b="1" dirty="0"/>
              <a:t> o </a:t>
            </a:r>
            <a:r>
              <a:rPr lang="en-US" sz="3100" b="1" dirty="0" err="1"/>
              <a:t>pagamento</a:t>
            </a:r>
            <a:r>
              <a:rPr lang="en-US" sz="3100" b="1" dirty="0"/>
              <a:t> </a:t>
            </a:r>
            <a:r>
              <a:rPr lang="en-US" sz="3100" b="1" dirty="0" err="1"/>
              <a:t>em</a:t>
            </a:r>
            <a:r>
              <a:rPr lang="en-US" sz="3100" b="1" dirty="0"/>
              <a:t> </a:t>
            </a:r>
            <a:r>
              <a:rPr lang="en-US" sz="3100" b="1" dirty="0" err="1"/>
              <a:t>uma</a:t>
            </a:r>
            <a:r>
              <a:rPr lang="en-US" sz="3100" b="1" dirty="0"/>
              <a:t> </a:t>
            </a:r>
            <a:r>
              <a:rPr lang="en-US" sz="3100" b="1" dirty="0" err="1"/>
              <a:t>clínica</a:t>
            </a:r>
            <a:r>
              <a:rPr lang="en-US" sz="3100" b="1" dirty="0"/>
              <a:t> </a:t>
            </a:r>
            <a:r>
              <a:rPr lang="en-US" sz="3100" b="1" dirty="0" err="1"/>
              <a:t>ou</a:t>
            </a:r>
            <a:r>
              <a:rPr lang="en-US" sz="3100" b="1" dirty="0"/>
              <a:t> </a:t>
            </a:r>
            <a:r>
              <a:rPr lang="en-US" sz="3100" b="1" dirty="0" err="1"/>
              <a:t>ambiente</a:t>
            </a:r>
            <a:r>
              <a:rPr lang="en-US" sz="3100" b="1" dirty="0"/>
              <a:t> </a:t>
            </a:r>
            <a:r>
              <a:rPr lang="en-US" sz="3100" b="1" dirty="0" err="1"/>
              <a:t>hospitalar</a:t>
            </a:r>
            <a:r>
              <a:rPr lang="en-US" sz="3100" b="1" dirty="0"/>
              <a:t> </a:t>
            </a:r>
            <a:endParaRPr lang="en-US" sz="3100" dirty="0"/>
          </a:p>
        </p:txBody>
      </p:sp>
      <p:pic>
        <p:nvPicPr>
          <p:cNvPr id="4" name="Imagem 3" descr="Uma imagem contendo texto, mapa&#10;&#10;Descrição gerada automaticamente">
            <a:extLst>
              <a:ext uri="{FF2B5EF4-FFF2-40B4-BE49-F238E27FC236}">
                <a16:creationId xmlns:a16="http://schemas.microsoft.com/office/drawing/2014/main" id="{C9F2BAE5-3D89-0940-A394-94BB5ED2CFD6}"/>
              </a:ext>
            </a:extLst>
          </p:cNvPr>
          <p:cNvPicPr>
            <a:picLocks noChangeAspect="1"/>
          </p:cNvPicPr>
          <p:nvPr/>
        </p:nvPicPr>
        <p:blipFill>
          <a:blip r:embed="rId3"/>
          <a:stretch>
            <a:fillRect/>
          </a:stretch>
        </p:blipFill>
        <p:spPr>
          <a:xfrm>
            <a:off x="1910295" y="2526212"/>
            <a:ext cx="6112382" cy="3713270"/>
          </a:xfrm>
          <a:prstGeom prst="rect">
            <a:avLst/>
          </a:prstGeom>
        </p:spPr>
      </p:pic>
    </p:spTree>
    <p:extLst>
      <p:ext uri="{BB962C8B-B14F-4D97-AF65-F5344CB8AC3E}">
        <p14:creationId xmlns:p14="http://schemas.microsoft.com/office/powerpoint/2010/main" val="39255847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vert="horz" lIns="91440" tIns="45720" rIns="91440" bIns="45720" rtlCol="0" anchor="b">
            <a:normAutofit/>
          </a:bodyPr>
          <a:lstStyle/>
          <a:p>
            <a:r>
              <a:rPr lang="en-US" sz="3100" b="1" dirty="0"/>
              <a:t>Como </a:t>
            </a:r>
            <a:r>
              <a:rPr lang="en-US" sz="3100" b="1" dirty="0" err="1"/>
              <a:t>funciona</a:t>
            </a:r>
            <a:r>
              <a:rPr lang="en-US" sz="3100" b="1" dirty="0"/>
              <a:t> o </a:t>
            </a:r>
            <a:r>
              <a:rPr lang="en-US" sz="3100" b="1" dirty="0" err="1"/>
              <a:t>pagamento</a:t>
            </a:r>
            <a:r>
              <a:rPr lang="en-US" sz="3100" b="1" dirty="0"/>
              <a:t> </a:t>
            </a:r>
            <a:r>
              <a:rPr lang="en-US" sz="3100" b="1" dirty="0" err="1"/>
              <a:t>em</a:t>
            </a:r>
            <a:r>
              <a:rPr lang="en-US" sz="3100" b="1" dirty="0"/>
              <a:t> </a:t>
            </a:r>
            <a:r>
              <a:rPr lang="en-US" sz="3100" b="1" dirty="0" err="1"/>
              <a:t>uma</a:t>
            </a:r>
            <a:r>
              <a:rPr lang="en-US" sz="3100" b="1" dirty="0"/>
              <a:t> </a:t>
            </a:r>
            <a:r>
              <a:rPr lang="en-US" sz="3100" b="1" dirty="0" err="1"/>
              <a:t>clínica</a:t>
            </a:r>
            <a:r>
              <a:rPr lang="en-US" sz="3100" b="1" dirty="0"/>
              <a:t> </a:t>
            </a:r>
            <a:r>
              <a:rPr lang="en-US" sz="3100" b="1" dirty="0" err="1"/>
              <a:t>ou</a:t>
            </a:r>
            <a:r>
              <a:rPr lang="en-US" sz="3100" b="1" dirty="0"/>
              <a:t> </a:t>
            </a:r>
            <a:r>
              <a:rPr lang="en-US" sz="3100" b="1" dirty="0" err="1"/>
              <a:t>ambiente</a:t>
            </a:r>
            <a:r>
              <a:rPr lang="en-US" sz="3100" b="1" dirty="0"/>
              <a:t> </a:t>
            </a:r>
            <a:r>
              <a:rPr lang="en-US" sz="3100" b="1" dirty="0" err="1"/>
              <a:t>hospitalar</a:t>
            </a:r>
            <a:r>
              <a:rPr lang="en-US" sz="3100" b="1" dirty="0"/>
              <a:t> </a:t>
            </a:r>
            <a:endParaRPr lang="en-US" sz="3100" dirty="0"/>
          </a:p>
        </p:txBody>
      </p:sp>
      <p:pic>
        <p:nvPicPr>
          <p:cNvPr id="5" name="Imagem 4" descr="Uma imagem contendo texto, mapa&#10;&#10;Descrição gerada automaticamente">
            <a:extLst>
              <a:ext uri="{FF2B5EF4-FFF2-40B4-BE49-F238E27FC236}">
                <a16:creationId xmlns:a16="http://schemas.microsoft.com/office/drawing/2014/main" id="{CC378B07-C5EC-6348-8733-12E323B0DDE7}"/>
              </a:ext>
            </a:extLst>
          </p:cNvPr>
          <p:cNvPicPr>
            <a:picLocks noChangeAspect="1"/>
          </p:cNvPicPr>
          <p:nvPr/>
        </p:nvPicPr>
        <p:blipFill rotWithShape="1">
          <a:blip r:embed="rId3"/>
          <a:srcRect l="5661" r="6537" b="-1"/>
          <a:stretch/>
        </p:blipFill>
        <p:spPr>
          <a:xfrm>
            <a:off x="2560926" y="2097088"/>
            <a:ext cx="6112382" cy="4577297"/>
          </a:xfrm>
          <a:prstGeom prst="rect">
            <a:avLst/>
          </a:prstGeom>
        </p:spPr>
      </p:pic>
    </p:spTree>
    <p:extLst>
      <p:ext uri="{BB962C8B-B14F-4D97-AF65-F5344CB8AC3E}">
        <p14:creationId xmlns:p14="http://schemas.microsoft.com/office/powerpoint/2010/main" val="4231377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vert="horz" lIns="91440" tIns="45720" rIns="91440" bIns="45720" rtlCol="0" anchor="b">
            <a:normAutofit/>
          </a:bodyPr>
          <a:lstStyle/>
          <a:p>
            <a:r>
              <a:rPr lang="en-US" sz="3100" b="1" dirty="0" err="1"/>
              <a:t>Falhas</a:t>
            </a:r>
            <a:r>
              <a:rPr lang="en-US" sz="3100" b="1" dirty="0"/>
              <a:t> de </a:t>
            </a:r>
            <a:r>
              <a:rPr lang="en-US" sz="3100" b="1" dirty="0" err="1"/>
              <a:t>segurança</a:t>
            </a:r>
            <a:endParaRPr lang="en-US" sz="3100" dirty="0"/>
          </a:p>
        </p:txBody>
      </p:sp>
      <p:pic>
        <p:nvPicPr>
          <p:cNvPr id="4" name="Imagem 3" descr="Uma imagem contendo captura de tela&#10;&#10;Descrição gerada automaticamente">
            <a:extLst>
              <a:ext uri="{FF2B5EF4-FFF2-40B4-BE49-F238E27FC236}">
                <a16:creationId xmlns:a16="http://schemas.microsoft.com/office/drawing/2014/main" id="{C64296F2-BD3B-ED4D-9365-3BB17C2C145A}"/>
              </a:ext>
            </a:extLst>
          </p:cNvPr>
          <p:cNvPicPr>
            <a:picLocks noChangeAspect="1"/>
          </p:cNvPicPr>
          <p:nvPr/>
        </p:nvPicPr>
        <p:blipFill>
          <a:blip r:embed="rId3"/>
          <a:stretch>
            <a:fillRect/>
          </a:stretch>
        </p:blipFill>
        <p:spPr>
          <a:xfrm>
            <a:off x="2912619" y="2403963"/>
            <a:ext cx="6112382" cy="3835519"/>
          </a:xfrm>
          <a:prstGeom prst="rect">
            <a:avLst/>
          </a:prstGeom>
        </p:spPr>
      </p:pic>
    </p:spTree>
    <p:extLst>
      <p:ext uri="{BB962C8B-B14F-4D97-AF65-F5344CB8AC3E}">
        <p14:creationId xmlns:p14="http://schemas.microsoft.com/office/powerpoint/2010/main" val="2971958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vert="horz" lIns="91440" tIns="45720" rIns="91440" bIns="45720" rtlCol="0" anchor="b">
            <a:normAutofit/>
          </a:bodyPr>
          <a:lstStyle/>
          <a:p>
            <a:r>
              <a:rPr lang="en-US" sz="3100" b="1" dirty="0" err="1"/>
              <a:t>Falhas</a:t>
            </a:r>
            <a:r>
              <a:rPr lang="en-US" sz="3100" b="1" dirty="0"/>
              <a:t> de </a:t>
            </a:r>
            <a:r>
              <a:rPr lang="en-US" sz="3100" b="1" dirty="0" err="1"/>
              <a:t>segurança</a:t>
            </a:r>
            <a:endParaRPr lang="en-US" sz="3100" dirty="0"/>
          </a:p>
        </p:txBody>
      </p:sp>
      <p:pic>
        <p:nvPicPr>
          <p:cNvPr id="4" name="Imagem 3" descr="Uma imagem contendo captura de tela&#10;&#10;Descrição gerada automaticamente">
            <a:extLst>
              <a:ext uri="{FF2B5EF4-FFF2-40B4-BE49-F238E27FC236}">
                <a16:creationId xmlns:a16="http://schemas.microsoft.com/office/drawing/2014/main" id="{C64296F2-BD3B-ED4D-9365-3BB17C2C145A}"/>
              </a:ext>
            </a:extLst>
          </p:cNvPr>
          <p:cNvPicPr>
            <a:picLocks noChangeAspect="1"/>
          </p:cNvPicPr>
          <p:nvPr/>
        </p:nvPicPr>
        <p:blipFill>
          <a:blip r:embed="rId3"/>
          <a:stretch>
            <a:fillRect/>
          </a:stretch>
        </p:blipFill>
        <p:spPr>
          <a:xfrm>
            <a:off x="2455419" y="2403963"/>
            <a:ext cx="6112382" cy="3835519"/>
          </a:xfrm>
          <a:prstGeom prst="rect">
            <a:avLst/>
          </a:prstGeom>
        </p:spPr>
      </p:pic>
    </p:spTree>
    <p:extLst>
      <p:ext uri="{BB962C8B-B14F-4D97-AF65-F5344CB8AC3E}">
        <p14:creationId xmlns:p14="http://schemas.microsoft.com/office/powerpoint/2010/main" val="27317377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7477FEA-CB84-0642-84F1-29D43D924D21}"/>
              </a:ext>
            </a:extLst>
          </p:cNvPr>
          <p:cNvSpPr>
            <a:spLocks noGrp="1"/>
          </p:cNvSpPr>
          <p:nvPr>
            <p:ph type="title"/>
          </p:nvPr>
        </p:nvSpPr>
        <p:spPr/>
        <p:txBody>
          <a:bodyPr vert="horz" lIns="91440" tIns="45720" rIns="91440" bIns="45720" rtlCol="0" anchor="b">
            <a:normAutofit/>
          </a:bodyPr>
          <a:lstStyle/>
          <a:p>
            <a:pPr fontAlgn="base"/>
            <a:r>
              <a:rPr lang="en-US" sz="3100" b="1" dirty="0"/>
              <a:t>O que </a:t>
            </a:r>
            <a:r>
              <a:rPr lang="en-US" sz="3100" b="1" dirty="0" err="1"/>
              <a:t>é</a:t>
            </a:r>
            <a:r>
              <a:rPr lang="en-US" sz="3100" b="1" dirty="0"/>
              <a:t> o blockchain?</a:t>
            </a:r>
            <a:br>
              <a:rPr lang="en-US" sz="1100" dirty="0"/>
            </a:br>
            <a:br>
              <a:rPr lang="en-US" sz="1100" dirty="0"/>
            </a:br>
            <a:endParaRPr lang="en-US" sz="1100" dirty="0"/>
          </a:p>
        </p:txBody>
      </p:sp>
      <p:pic>
        <p:nvPicPr>
          <p:cNvPr id="6" name="Imagem 5">
            <a:extLst>
              <a:ext uri="{FF2B5EF4-FFF2-40B4-BE49-F238E27FC236}">
                <a16:creationId xmlns:a16="http://schemas.microsoft.com/office/drawing/2014/main" id="{95731836-BAA4-6D4D-AB4D-519F5DFA94A5}"/>
              </a:ext>
            </a:extLst>
          </p:cNvPr>
          <p:cNvPicPr>
            <a:picLocks noChangeAspect="1"/>
          </p:cNvPicPr>
          <p:nvPr/>
        </p:nvPicPr>
        <p:blipFill>
          <a:blip r:embed="rId3"/>
          <a:stretch>
            <a:fillRect/>
          </a:stretch>
        </p:blipFill>
        <p:spPr>
          <a:xfrm>
            <a:off x="1141413" y="1945498"/>
            <a:ext cx="5291673" cy="4577297"/>
          </a:xfrm>
          <a:prstGeom prst="rect">
            <a:avLst/>
          </a:prstGeom>
        </p:spPr>
      </p:pic>
      <p:sp>
        <p:nvSpPr>
          <p:cNvPr id="7" name="Retângulo 6">
            <a:extLst>
              <a:ext uri="{FF2B5EF4-FFF2-40B4-BE49-F238E27FC236}">
                <a16:creationId xmlns:a16="http://schemas.microsoft.com/office/drawing/2014/main" id="{C4A80AF2-A09F-B64C-8DA0-0F3FAF35AACC}"/>
              </a:ext>
            </a:extLst>
          </p:cNvPr>
          <p:cNvSpPr/>
          <p:nvPr/>
        </p:nvSpPr>
        <p:spPr>
          <a:xfrm>
            <a:off x="6925160" y="1897263"/>
            <a:ext cx="4122251" cy="4247317"/>
          </a:xfrm>
          <a:prstGeom prst="rect">
            <a:avLst/>
          </a:prstGeom>
        </p:spPr>
        <p:txBody>
          <a:bodyPr wrap="square">
            <a:spAutoFit/>
          </a:bodyPr>
          <a:lstStyle/>
          <a:p>
            <a:r>
              <a:rPr lang="en-US" dirty="0"/>
              <a:t>A </a:t>
            </a:r>
            <a:r>
              <a:rPr lang="en-US" dirty="0" err="1"/>
              <a:t>tecnologia</a:t>
            </a:r>
            <a:r>
              <a:rPr lang="en-US" dirty="0"/>
              <a:t> blockchain nada </a:t>
            </a:r>
            <a:r>
              <a:rPr lang="en-US" dirty="0" err="1"/>
              <a:t>mais</a:t>
            </a:r>
            <a:r>
              <a:rPr lang="en-US" dirty="0"/>
              <a:t> </a:t>
            </a:r>
            <a:r>
              <a:rPr lang="en-US" dirty="0" err="1"/>
              <a:t>é</a:t>
            </a:r>
            <a:r>
              <a:rPr lang="en-US" dirty="0"/>
              <a:t> do que um </a:t>
            </a:r>
            <a:r>
              <a:rPr lang="en-US" dirty="0" err="1"/>
              <a:t>livro</a:t>
            </a:r>
            <a:r>
              <a:rPr lang="en-US" dirty="0"/>
              <a:t> </a:t>
            </a:r>
            <a:r>
              <a:rPr lang="en-US" dirty="0" err="1"/>
              <a:t>razão</a:t>
            </a:r>
            <a:r>
              <a:rPr lang="en-US" dirty="0"/>
              <a:t> </a:t>
            </a:r>
            <a:r>
              <a:rPr lang="en-US" dirty="0" err="1"/>
              <a:t>público</a:t>
            </a:r>
            <a:r>
              <a:rPr lang="en-US" dirty="0"/>
              <a:t> (</a:t>
            </a:r>
            <a:r>
              <a:rPr lang="en-US" dirty="0" err="1"/>
              <a:t>ou</a:t>
            </a:r>
            <a:r>
              <a:rPr lang="en-US" dirty="0"/>
              <a:t> </a:t>
            </a:r>
            <a:r>
              <a:rPr lang="en-US" dirty="0" err="1"/>
              <a:t>livro</a:t>
            </a:r>
            <a:r>
              <a:rPr lang="en-US" dirty="0"/>
              <a:t> </a:t>
            </a:r>
            <a:r>
              <a:rPr lang="en-US" dirty="0" err="1"/>
              <a:t>contábil</a:t>
            </a:r>
            <a:r>
              <a:rPr lang="en-US" dirty="0"/>
              <a:t>) que </a:t>
            </a:r>
            <a:r>
              <a:rPr lang="en-US" dirty="0" err="1"/>
              <a:t>faz</a:t>
            </a:r>
            <a:r>
              <a:rPr lang="en-US" dirty="0"/>
              <a:t> o </a:t>
            </a:r>
            <a:r>
              <a:rPr lang="en-US" dirty="0" err="1"/>
              <a:t>registro</a:t>
            </a:r>
            <a:r>
              <a:rPr lang="en-US" dirty="0"/>
              <a:t> de </a:t>
            </a:r>
            <a:r>
              <a:rPr lang="en-US" dirty="0" err="1"/>
              <a:t>uma</a:t>
            </a:r>
            <a:r>
              <a:rPr lang="en-US" dirty="0"/>
              <a:t> </a:t>
            </a:r>
            <a:r>
              <a:rPr lang="en-US" dirty="0" err="1"/>
              <a:t>transação</a:t>
            </a:r>
            <a:r>
              <a:rPr lang="en-US" dirty="0"/>
              <a:t> de </a:t>
            </a:r>
            <a:r>
              <a:rPr lang="en-US" dirty="0" err="1"/>
              <a:t>moeda</a:t>
            </a:r>
            <a:r>
              <a:rPr lang="en-US" dirty="0"/>
              <a:t> virtual (a </a:t>
            </a:r>
            <a:r>
              <a:rPr lang="en-US" dirty="0" err="1"/>
              <a:t>mais</a:t>
            </a:r>
            <a:r>
              <a:rPr lang="en-US" dirty="0"/>
              <a:t> popular </a:t>
            </a:r>
            <a:r>
              <a:rPr lang="en-US" dirty="0" err="1"/>
              <a:t>delas</a:t>
            </a:r>
            <a:r>
              <a:rPr lang="en-US" dirty="0"/>
              <a:t> </a:t>
            </a:r>
            <a:r>
              <a:rPr lang="en-US" dirty="0" err="1"/>
              <a:t>é</a:t>
            </a:r>
            <a:r>
              <a:rPr lang="en-US" dirty="0"/>
              <a:t> o bitcoin), </a:t>
            </a:r>
            <a:r>
              <a:rPr lang="en-US" b="1" dirty="0"/>
              <a:t>de forma que </a:t>
            </a:r>
            <a:r>
              <a:rPr lang="en-US" b="1" dirty="0" err="1"/>
              <a:t>esse</a:t>
            </a:r>
            <a:r>
              <a:rPr lang="en-US" b="1" dirty="0"/>
              <a:t> </a:t>
            </a:r>
            <a:r>
              <a:rPr lang="en-US" b="1" dirty="0" err="1"/>
              <a:t>registro</a:t>
            </a:r>
            <a:r>
              <a:rPr lang="en-US" b="1" dirty="0"/>
              <a:t> </a:t>
            </a:r>
            <a:r>
              <a:rPr lang="en-US" b="1" dirty="0" err="1"/>
              <a:t>seja</a:t>
            </a:r>
            <a:r>
              <a:rPr lang="en-US" b="1" dirty="0"/>
              <a:t> </a:t>
            </a:r>
            <a:r>
              <a:rPr lang="en-US" b="1" dirty="0" err="1"/>
              <a:t>confiável</a:t>
            </a:r>
            <a:r>
              <a:rPr lang="en-US" b="1" dirty="0"/>
              <a:t> e </a:t>
            </a:r>
            <a:r>
              <a:rPr lang="en-US" b="1" dirty="0" err="1"/>
              <a:t>imutável</a:t>
            </a:r>
            <a:r>
              <a:rPr lang="en-US" b="1" dirty="0"/>
              <a:t>.</a:t>
            </a:r>
            <a:br>
              <a:rPr lang="en-US" dirty="0"/>
            </a:br>
            <a:r>
              <a:rPr lang="en-US" dirty="0" err="1"/>
              <a:t>Ou</a:t>
            </a:r>
            <a:r>
              <a:rPr lang="en-US" dirty="0"/>
              <a:t> </a:t>
            </a:r>
            <a:r>
              <a:rPr lang="en-US" dirty="0" err="1"/>
              <a:t>seja</a:t>
            </a:r>
            <a:r>
              <a:rPr lang="en-US" dirty="0"/>
              <a:t>, o blockchain </a:t>
            </a:r>
            <a:r>
              <a:rPr lang="en-US" dirty="0" err="1"/>
              <a:t>registra</a:t>
            </a:r>
            <a:r>
              <a:rPr lang="en-US" dirty="0"/>
              <a:t> </a:t>
            </a:r>
            <a:r>
              <a:rPr lang="en-US" dirty="0" err="1"/>
              <a:t>informações</a:t>
            </a:r>
            <a:r>
              <a:rPr lang="en-US" dirty="0"/>
              <a:t> </a:t>
            </a:r>
            <a:r>
              <a:rPr lang="en-US" dirty="0" err="1"/>
              <a:t>como</a:t>
            </a:r>
            <a:r>
              <a:rPr lang="en-US" dirty="0"/>
              <a:t>: a </a:t>
            </a:r>
            <a:r>
              <a:rPr lang="en-US" dirty="0" err="1"/>
              <a:t>quantia</a:t>
            </a:r>
            <a:r>
              <a:rPr lang="en-US" dirty="0"/>
              <a:t> de bitcoins (</a:t>
            </a:r>
            <a:r>
              <a:rPr lang="en-US" dirty="0" err="1"/>
              <a:t>ou</a:t>
            </a:r>
            <a:r>
              <a:rPr lang="en-US" dirty="0"/>
              <a:t> </a:t>
            </a:r>
            <a:r>
              <a:rPr lang="en-US" dirty="0" err="1"/>
              <a:t>outras</a:t>
            </a:r>
            <a:r>
              <a:rPr lang="en-US" dirty="0"/>
              <a:t> </a:t>
            </a:r>
            <a:r>
              <a:rPr lang="en-US" dirty="0" err="1"/>
              <a:t>moedas</a:t>
            </a:r>
            <a:r>
              <a:rPr lang="en-US" dirty="0"/>
              <a:t>) </a:t>
            </a:r>
            <a:r>
              <a:rPr lang="en-US" dirty="0" err="1"/>
              <a:t>transacionadas</a:t>
            </a:r>
            <a:r>
              <a:rPr lang="en-US" dirty="0"/>
              <a:t>, </a:t>
            </a:r>
            <a:r>
              <a:rPr lang="en-US" dirty="0" err="1"/>
              <a:t>quem</a:t>
            </a:r>
            <a:r>
              <a:rPr lang="en-US" dirty="0"/>
              <a:t> </a:t>
            </a:r>
            <a:r>
              <a:rPr lang="en-US" dirty="0" err="1"/>
              <a:t>enviou</a:t>
            </a:r>
            <a:r>
              <a:rPr lang="en-US" dirty="0"/>
              <a:t>, </a:t>
            </a:r>
            <a:r>
              <a:rPr lang="en-US" dirty="0" err="1"/>
              <a:t>quem</a:t>
            </a:r>
            <a:r>
              <a:rPr lang="en-US" dirty="0"/>
              <a:t> </a:t>
            </a:r>
            <a:r>
              <a:rPr lang="en-US" dirty="0" err="1"/>
              <a:t>recebeu</a:t>
            </a:r>
            <a:r>
              <a:rPr lang="en-US" dirty="0"/>
              <a:t>, </a:t>
            </a:r>
            <a:r>
              <a:rPr lang="en-US" dirty="0" err="1"/>
              <a:t>quando</a:t>
            </a:r>
            <a:r>
              <a:rPr lang="en-US" dirty="0"/>
              <a:t> </a:t>
            </a:r>
            <a:r>
              <a:rPr lang="en-US" dirty="0" err="1"/>
              <a:t>essa</a:t>
            </a:r>
            <a:r>
              <a:rPr lang="en-US" dirty="0"/>
              <a:t> </a:t>
            </a:r>
            <a:r>
              <a:rPr lang="en-US" dirty="0" err="1"/>
              <a:t>transação</a:t>
            </a:r>
            <a:r>
              <a:rPr lang="en-US" dirty="0"/>
              <a:t> </a:t>
            </a:r>
            <a:r>
              <a:rPr lang="en-US" dirty="0" err="1"/>
              <a:t>foi</a:t>
            </a:r>
            <a:r>
              <a:rPr lang="en-US" dirty="0"/>
              <a:t> </a:t>
            </a:r>
            <a:r>
              <a:rPr lang="en-US" dirty="0" err="1"/>
              <a:t>feita</a:t>
            </a:r>
            <a:r>
              <a:rPr lang="en-US" dirty="0"/>
              <a:t> e </a:t>
            </a:r>
            <a:r>
              <a:rPr lang="en-US" dirty="0" err="1"/>
              <a:t>em</a:t>
            </a:r>
            <a:r>
              <a:rPr lang="en-US" dirty="0"/>
              <a:t> qual </a:t>
            </a:r>
            <a:r>
              <a:rPr lang="en-US" dirty="0" err="1"/>
              <a:t>lugar</a:t>
            </a:r>
            <a:r>
              <a:rPr lang="en-US" dirty="0"/>
              <a:t> do </a:t>
            </a:r>
            <a:r>
              <a:rPr lang="en-US" dirty="0" err="1"/>
              <a:t>livro</a:t>
            </a:r>
            <a:r>
              <a:rPr lang="en-US" dirty="0"/>
              <a:t> </a:t>
            </a:r>
            <a:r>
              <a:rPr lang="en-US" dirty="0" err="1"/>
              <a:t>ela</a:t>
            </a:r>
            <a:r>
              <a:rPr lang="en-US" dirty="0"/>
              <a:t> </a:t>
            </a:r>
            <a:r>
              <a:rPr lang="en-US" dirty="0" err="1"/>
              <a:t>está</a:t>
            </a:r>
            <a:r>
              <a:rPr lang="en-US" dirty="0"/>
              <a:t> </a:t>
            </a:r>
            <a:r>
              <a:rPr lang="en-US" dirty="0" err="1"/>
              <a:t>registrada</a:t>
            </a:r>
            <a:r>
              <a:rPr lang="en-US" dirty="0"/>
              <a:t>. </a:t>
            </a:r>
            <a:r>
              <a:rPr lang="en-US" dirty="0" err="1"/>
              <a:t>Isso</a:t>
            </a:r>
            <a:r>
              <a:rPr lang="en-US" dirty="0"/>
              <a:t> </a:t>
            </a:r>
            <a:r>
              <a:rPr lang="en-US" dirty="0" err="1"/>
              <a:t>mostra</a:t>
            </a:r>
            <a:r>
              <a:rPr lang="en-US" dirty="0"/>
              <a:t> que a </a:t>
            </a:r>
            <a:r>
              <a:rPr lang="en-US" dirty="0" err="1"/>
              <a:t>transparência</a:t>
            </a:r>
            <a:r>
              <a:rPr lang="en-US" dirty="0"/>
              <a:t> </a:t>
            </a:r>
            <a:r>
              <a:rPr lang="en-US" dirty="0" err="1"/>
              <a:t>é</a:t>
            </a:r>
            <a:r>
              <a:rPr lang="en-US" dirty="0"/>
              <a:t> um dos </a:t>
            </a:r>
            <a:r>
              <a:rPr lang="en-US" dirty="0" err="1"/>
              <a:t>principais</a:t>
            </a:r>
            <a:r>
              <a:rPr lang="en-US" dirty="0"/>
              <a:t> </a:t>
            </a:r>
            <a:r>
              <a:rPr lang="en-US" dirty="0" err="1"/>
              <a:t>predicados</a:t>
            </a:r>
            <a:r>
              <a:rPr lang="en-US" dirty="0"/>
              <a:t> do blockchain.</a:t>
            </a:r>
            <a:br>
              <a:rPr lang="en-US" dirty="0"/>
            </a:br>
            <a:endParaRPr lang="pt-BR" dirty="0"/>
          </a:p>
        </p:txBody>
      </p:sp>
    </p:spTree>
    <p:extLst>
      <p:ext uri="{BB962C8B-B14F-4D97-AF65-F5344CB8AC3E}">
        <p14:creationId xmlns:p14="http://schemas.microsoft.com/office/powerpoint/2010/main" val="1723470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7477FEA-CB84-0642-84F1-29D43D924D21}"/>
              </a:ext>
            </a:extLst>
          </p:cNvPr>
          <p:cNvSpPr>
            <a:spLocks noGrp="1"/>
          </p:cNvSpPr>
          <p:nvPr>
            <p:ph type="title"/>
          </p:nvPr>
        </p:nvSpPr>
        <p:spPr/>
        <p:txBody>
          <a:bodyPr>
            <a:noAutofit/>
          </a:bodyPr>
          <a:lstStyle/>
          <a:p>
            <a:pPr fontAlgn="base"/>
            <a:r>
              <a:rPr lang="pt-BR" sz="3100" b="1" dirty="0"/>
              <a:t>Como armazena os dados?</a:t>
            </a:r>
            <a:br>
              <a:rPr lang="pt-BR" sz="3100" dirty="0"/>
            </a:br>
            <a:br>
              <a:rPr lang="pt-BR" sz="3100" dirty="0"/>
            </a:br>
            <a:endParaRPr lang="pt-BR" sz="3100" dirty="0"/>
          </a:p>
        </p:txBody>
      </p:sp>
      <p:pic>
        <p:nvPicPr>
          <p:cNvPr id="3" name="Imagem 2">
            <a:extLst>
              <a:ext uri="{FF2B5EF4-FFF2-40B4-BE49-F238E27FC236}">
                <a16:creationId xmlns:a16="http://schemas.microsoft.com/office/drawing/2014/main" id="{89B63B00-7F85-8E4F-9D25-5A0207382D6A}"/>
              </a:ext>
            </a:extLst>
          </p:cNvPr>
          <p:cNvPicPr>
            <a:picLocks noChangeAspect="1"/>
          </p:cNvPicPr>
          <p:nvPr/>
        </p:nvPicPr>
        <p:blipFill>
          <a:blip r:embed="rId2"/>
          <a:stretch>
            <a:fillRect/>
          </a:stretch>
        </p:blipFill>
        <p:spPr>
          <a:xfrm>
            <a:off x="8032574" y="2097088"/>
            <a:ext cx="2887472" cy="2683384"/>
          </a:xfrm>
          <a:prstGeom prst="rect">
            <a:avLst/>
          </a:prstGeom>
        </p:spPr>
      </p:pic>
      <p:sp>
        <p:nvSpPr>
          <p:cNvPr id="7" name="Retângulo 6">
            <a:extLst>
              <a:ext uri="{FF2B5EF4-FFF2-40B4-BE49-F238E27FC236}">
                <a16:creationId xmlns:a16="http://schemas.microsoft.com/office/drawing/2014/main" id="{15324823-DCAC-4842-A7E0-6EE257AF5F78}"/>
              </a:ext>
            </a:extLst>
          </p:cNvPr>
          <p:cNvSpPr/>
          <p:nvPr/>
        </p:nvSpPr>
        <p:spPr>
          <a:xfrm>
            <a:off x="902677" y="2267375"/>
            <a:ext cx="6096000" cy="1754326"/>
          </a:xfrm>
          <a:prstGeom prst="rect">
            <a:avLst/>
          </a:prstGeom>
        </p:spPr>
        <p:txBody>
          <a:bodyPr>
            <a:spAutoFit/>
          </a:bodyPr>
          <a:lstStyle/>
          <a:p>
            <a:r>
              <a:rPr lang="pt-BR" b="1" dirty="0"/>
              <a:t>Ele armazena essas informações, esse conjunto de transações, em blocos carimbando cada bloco com um registro de tempo e data</a:t>
            </a:r>
            <a:r>
              <a:rPr lang="pt-BR" dirty="0"/>
              <a:t>. A cada período de tempo (10 minutos no </a:t>
            </a:r>
            <a:r>
              <a:rPr lang="pt-BR" dirty="0" err="1"/>
              <a:t>blockchain</a:t>
            </a:r>
            <a:r>
              <a:rPr lang="pt-BR" dirty="0"/>
              <a:t>), é formado um novo bloco de transações, que se liga ao bloco anterior.</a:t>
            </a:r>
            <a:br>
              <a:rPr lang="pt-BR" dirty="0"/>
            </a:br>
            <a:endParaRPr lang="pt-BR" dirty="0"/>
          </a:p>
        </p:txBody>
      </p:sp>
    </p:spTree>
    <p:extLst>
      <p:ext uri="{BB962C8B-B14F-4D97-AF65-F5344CB8AC3E}">
        <p14:creationId xmlns:p14="http://schemas.microsoft.com/office/powerpoint/2010/main" val="2584518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Imagem 3" descr="Uma imagem contendo captura de tela&#10;&#10;Descrição gerada automaticamente">
            <a:extLst>
              <a:ext uri="{FF2B5EF4-FFF2-40B4-BE49-F238E27FC236}">
                <a16:creationId xmlns:a16="http://schemas.microsoft.com/office/drawing/2014/main" id="{3F0DB563-7D58-004E-AEC9-DDBE1511E4E7}"/>
              </a:ext>
            </a:extLst>
          </p:cNvPr>
          <p:cNvPicPr>
            <a:picLocks noChangeAspect="1"/>
          </p:cNvPicPr>
          <p:nvPr/>
        </p:nvPicPr>
        <p:blipFill>
          <a:blip r:embed="rId4"/>
          <a:stretch>
            <a:fillRect/>
          </a:stretch>
        </p:blipFill>
        <p:spPr>
          <a:xfrm>
            <a:off x="2356525" y="1136606"/>
            <a:ext cx="8677340" cy="4577297"/>
          </a:xfrm>
          <a:prstGeom prst="rect">
            <a:avLst/>
          </a:prstGeom>
        </p:spPr>
      </p:pic>
    </p:spTree>
    <p:extLst>
      <p:ext uri="{BB962C8B-B14F-4D97-AF65-F5344CB8AC3E}">
        <p14:creationId xmlns:p14="http://schemas.microsoft.com/office/powerpoint/2010/main" val="2626739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7477FEA-CB84-0642-84F1-29D43D924D21}"/>
              </a:ext>
            </a:extLst>
          </p:cNvPr>
          <p:cNvSpPr>
            <a:spLocks noGrp="1"/>
          </p:cNvSpPr>
          <p:nvPr>
            <p:ph type="title"/>
          </p:nvPr>
        </p:nvSpPr>
        <p:spPr/>
        <p:txBody>
          <a:bodyPr vert="horz" lIns="91440" tIns="45720" rIns="91440" bIns="45720" rtlCol="0" anchor="b">
            <a:normAutofit/>
          </a:bodyPr>
          <a:lstStyle/>
          <a:p>
            <a:pPr fontAlgn="base"/>
            <a:r>
              <a:rPr lang="en-US" sz="3100" b="1" dirty="0"/>
              <a:t>Como </a:t>
            </a:r>
            <a:r>
              <a:rPr lang="en-US" sz="3100" b="1" dirty="0" err="1"/>
              <a:t>é</a:t>
            </a:r>
            <a:r>
              <a:rPr lang="en-US" sz="3100" b="1" dirty="0"/>
              <a:t> </a:t>
            </a:r>
            <a:r>
              <a:rPr lang="en-US" sz="3100" b="1" dirty="0" err="1"/>
              <a:t>formada</a:t>
            </a:r>
            <a:r>
              <a:rPr lang="en-US" sz="3100" b="1" dirty="0"/>
              <a:t> a rede?</a:t>
            </a:r>
            <a:br>
              <a:rPr lang="en-US" sz="1100" b="1" dirty="0"/>
            </a:br>
            <a:br>
              <a:rPr lang="en-US" sz="1100" dirty="0"/>
            </a:br>
            <a:br>
              <a:rPr lang="en-US" sz="1100" dirty="0"/>
            </a:br>
            <a:endParaRPr lang="en-US" sz="1100" dirty="0"/>
          </a:p>
        </p:txBody>
      </p:sp>
      <p:pic>
        <p:nvPicPr>
          <p:cNvPr id="3" name="Imagem 2">
            <a:extLst>
              <a:ext uri="{FF2B5EF4-FFF2-40B4-BE49-F238E27FC236}">
                <a16:creationId xmlns:a16="http://schemas.microsoft.com/office/drawing/2014/main" id="{44A8B058-DEC4-AE4E-A719-5EB6EB59DD2A}"/>
              </a:ext>
            </a:extLst>
          </p:cNvPr>
          <p:cNvPicPr>
            <a:picLocks noChangeAspect="1"/>
          </p:cNvPicPr>
          <p:nvPr/>
        </p:nvPicPr>
        <p:blipFill rotWithShape="1">
          <a:blip r:embed="rId3"/>
          <a:srcRect l="17422" r="4126" b="1"/>
          <a:stretch/>
        </p:blipFill>
        <p:spPr>
          <a:xfrm>
            <a:off x="736967" y="1902667"/>
            <a:ext cx="6112382" cy="4577297"/>
          </a:xfrm>
          <a:prstGeom prst="rect">
            <a:avLst/>
          </a:prstGeom>
        </p:spPr>
      </p:pic>
      <p:sp>
        <p:nvSpPr>
          <p:cNvPr id="5" name="Retângulo 4">
            <a:extLst>
              <a:ext uri="{FF2B5EF4-FFF2-40B4-BE49-F238E27FC236}">
                <a16:creationId xmlns:a16="http://schemas.microsoft.com/office/drawing/2014/main" id="{37D9BC0B-DC6C-1244-842B-601F9BC55F2B}"/>
              </a:ext>
            </a:extLst>
          </p:cNvPr>
          <p:cNvSpPr/>
          <p:nvPr/>
        </p:nvSpPr>
        <p:spPr>
          <a:xfrm>
            <a:off x="7253795" y="1902667"/>
            <a:ext cx="4799011" cy="3970318"/>
          </a:xfrm>
          <a:prstGeom prst="rect">
            <a:avLst/>
          </a:prstGeom>
        </p:spPr>
        <p:txBody>
          <a:bodyPr wrap="square">
            <a:spAutoFit/>
          </a:bodyPr>
          <a:lstStyle/>
          <a:p>
            <a:r>
              <a:rPr lang="en-US" dirty="0" err="1"/>
              <a:t>Os</a:t>
            </a:r>
            <a:r>
              <a:rPr lang="en-US" dirty="0"/>
              <a:t> </a:t>
            </a:r>
            <a:r>
              <a:rPr lang="en-US" dirty="0" err="1"/>
              <a:t>blocos</a:t>
            </a:r>
            <a:r>
              <a:rPr lang="en-US" dirty="0"/>
              <a:t> </a:t>
            </a:r>
            <a:r>
              <a:rPr lang="en-US" dirty="0" err="1"/>
              <a:t>são</a:t>
            </a:r>
            <a:r>
              <a:rPr lang="en-US" dirty="0"/>
              <a:t> </a:t>
            </a:r>
            <a:r>
              <a:rPr lang="en-US" dirty="0" err="1"/>
              <a:t>dependentes</a:t>
            </a:r>
            <a:r>
              <a:rPr lang="en-US" dirty="0"/>
              <a:t> um dos outros e </a:t>
            </a:r>
            <a:r>
              <a:rPr lang="en-US" dirty="0" err="1"/>
              <a:t>formam</a:t>
            </a:r>
            <a:r>
              <a:rPr lang="en-US" dirty="0"/>
              <a:t> </a:t>
            </a:r>
            <a:r>
              <a:rPr lang="en-US" dirty="0" err="1"/>
              <a:t>uma</a:t>
            </a:r>
            <a:r>
              <a:rPr lang="en-US" dirty="0"/>
              <a:t> </a:t>
            </a:r>
            <a:r>
              <a:rPr lang="en-US" dirty="0" err="1"/>
              <a:t>cadeia</a:t>
            </a:r>
            <a:r>
              <a:rPr lang="en-US" dirty="0"/>
              <a:t> de </a:t>
            </a:r>
            <a:r>
              <a:rPr lang="en-US" dirty="0" err="1"/>
              <a:t>blocos</a:t>
            </a:r>
            <a:r>
              <a:rPr lang="en-US" dirty="0"/>
              <a:t> (por </a:t>
            </a:r>
            <a:r>
              <a:rPr lang="en-US" dirty="0" err="1"/>
              <a:t>isso</a:t>
            </a:r>
            <a:r>
              <a:rPr lang="en-US" dirty="0"/>
              <a:t> o </a:t>
            </a:r>
            <a:r>
              <a:rPr lang="en-US" dirty="0" err="1"/>
              <a:t>nome</a:t>
            </a:r>
            <a:r>
              <a:rPr lang="en-US" dirty="0"/>
              <a:t>: Blockchain). </a:t>
            </a:r>
            <a:r>
              <a:rPr lang="en-US" dirty="0" err="1"/>
              <a:t>Isso</a:t>
            </a:r>
            <a:r>
              <a:rPr lang="en-US" dirty="0"/>
              <a:t> </a:t>
            </a:r>
            <a:r>
              <a:rPr lang="en-US" dirty="0" err="1"/>
              <a:t>torna</a:t>
            </a:r>
            <a:r>
              <a:rPr lang="en-US" dirty="0"/>
              <a:t> a </a:t>
            </a:r>
            <a:r>
              <a:rPr lang="en-US" dirty="0" err="1"/>
              <a:t>tecnologia</a:t>
            </a:r>
            <a:r>
              <a:rPr lang="en-US" dirty="0"/>
              <a:t> </a:t>
            </a:r>
            <a:r>
              <a:rPr lang="en-US" dirty="0" err="1"/>
              <a:t>perfeita</a:t>
            </a:r>
            <a:r>
              <a:rPr lang="en-US" dirty="0"/>
              <a:t> para </a:t>
            </a:r>
            <a:r>
              <a:rPr lang="en-US" dirty="0" err="1"/>
              <a:t>registro</a:t>
            </a:r>
            <a:r>
              <a:rPr lang="en-US" dirty="0"/>
              <a:t> de </a:t>
            </a:r>
            <a:r>
              <a:rPr lang="en-US" dirty="0" err="1"/>
              <a:t>informações</a:t>
            </a:r>
            <a:r>
              <a:rPr lang="en-US" dirty="0"/>
              <a:t> que </a:t>
            </a:r>
            <a:r>
              <a:rPr lang="en-US" dirty="0" err="1"/>
              <a:t>necessitam</a:t>
            </a:r>
            <a:r>
              <a:rPr lang="en-US" dirty="0"/>
              <a:t> de </a:t>
            </a:r>
            <a:r>
              <a:rPr lang="en-US" dirty="0" err="1"/>
              <a:t>confiança</a:t>
            </a:r>
            <a:r>
              <a:rPr lang="en-US" dirty="0"/>
              <a:t>, </a:t>
            </a:r>
            <a:r>
              <a:rPr lang="en-US" dirty="0" err="1"/>
              <a:t>como</a:t>
            </a:r>
            <a:r>
              <a:rPr lang="en-US" dirty="0"/>
              <a:t> no </a:t>
            </a:r>
            <a:r>
              <a:rPr lang="en-US" dirty="0" err="1"/>
              <a:t>caso</a:t>
            </a:r>
            <a:r>
              <a:rPr lang="en-US" dirty="0"/>
              <a:t> de </a:t>
            </a:r>
            <a:r>
              <a:rPr lang="en-US" dirty="0" err="1"/>
              <a:t>uma</a:t>
            </a:r>
            <a:r>
              <a:rPr lang="en-US" dirty="0"/>
              <a:t> </a:t>
            </a:r>
            <a:r>
              <a:rPr lang="en-US" dirty="0" err="1"/>
              <a:t>transação</a:t>
            </a:r>
            <a:r>
              <a:rPr lang="en-US" dirty="0"/>
              <a:t> de bitcoin e </a:t>
            </a:r>
            <a:r>
              <a:rPr lang="en-US" dirty="0" err="1"/>
              <a:t>outras</a:t>
            </a:r>
            <a:r>
              <a:rPr lang="en-US" dirty="0"/>
              <a:t> </a:t>
            </a:r>
            <a:r>
              <a:rPr lang="en-US" dirty="0" err="1"/>
              <a:t>criptos</a:t>
            </a:r>
            <a:r>
              <a:rPr lang="en-US" dirty="0"/>
              <a:t>.</a:t>
            </a:r>
            <a:br>
              <a:rPr lang="en-US" dirty="0"/>
            </a:br>
            <a:r>
              <a:rPr lang="en-US" dirty="0"/>
              <a:t>A rede do blockchain </a:t>
            </a:r>
            <a:r>
              <a:rPr lang="en-US" dirty="0" err="1"/>
              <a:t>é</a:t>
            </a:r>
            <a:r>
              <a:rPr lang="en-US" dirty="0"/>
              <a:t> </a:t>
            </a:r>
            <a:r>
              <a:rPr lang="en-US" dirty="0" err="1"/>
              <a:t>formada</a:t>
            </a:r>
            <a:r>
              <a:rPr lang="en-US" dirty="0"/>
              <a:t> por </a:t>
            </a:r>
            <a:r>
              <a:rPr lang="en-US" dirty="0" err="1"/>
              <a:t>mineradores</a:t>
            </a:r>
            <a:r>
              <a:rPr lang="en-US" dirty="0"/>
              <a:t> que </a:t>
            </a:r>
            <a:r>
              <a:rPr lang="en-US" dirty="0" err="1"/>
              <a:t>verificam</a:t>
            </a:r>
            <a:r>
              <a:rPr lang="en-US" dirty="0"/>
              <a:t> e </a:t>
            </a:r>
            <a:r>
              <a:rPr lang="en-US" dirty="0" err="1"/>
              <a:t>registram</a:t>
            </a:r>
            <a:r>
              <a:rPr lang="en-US" dirty="0"/>
              <a:t> as </a:t>
            </a:r>
            <a:r>
              <a:rPr lang="en-US" dirty="0" err="1"/>
              <a:t>transações</a:t>
            </a:r>
            <a:r>
              <a:rPr lang="en-US" dirty="0"/>
              <a:t> no </a:t>
            </a:r>
            <a:r>
              <a:rPr lang="en-US" dirty="0" err="1"/>
              <a:t>bloco</a:t>
            </a:r>
            <a:r>
              <a:rPr lang="en-US" dirty="0"/>
              <a:t>.</a:t>
            </a:r>
            <a:br>
              <a:rPr lang="en-US" dirty="0"/>
            </a:br>
            <a:r>
              <a:rPr lang="en-US" dirty="0"/>
              <a:t>Para que </a:t>
            </a:r>
            <a:r>
              <a:rPr lang="en-US" dirty="0" err="1"/>
              <a:t>isso</a:t>
            </a:r>
            <a:r>
              <a:rPr lang="en-US" dirty="0"/>
              <a:t> </a:t>
            </a:r>
            <a:r>
              <a:rPr lang="en-US" dirty="0" err="1"/>
              <a:t>seja</a:t>
            </a:r>
            <a:r>
              <a:rPr lang="en-US" dirty="0"/>
              <a:t> </a:t>
            </a:r>
            <a:r>
              <a:rPr lang="en-US" dirty="0" err="1"/>
              <a:t>possível</a:t>
            </a:r>
            <a:r>
              <a:rPr lang="en-US" dirty="0"/>
              <a:t>, </a:t>
            </a:r>
            <a:r>
              <a:rPr lang="en-US" dirty="0" err="1"/>
              <a:t>os</a:t>
            </a:r>
            <a:r>
              <a:rPr lang="en-US" dirty="0"/>
              <a:t> </a:t>
            </a:r>
            <a:r>
              <a:rPr lang="en-US" dirty="0" err="1"/>
              <a:t>mineradores</a:t>
            </a:r>
            <a:r>
              <a:rPr lang="en-US" dirty="0"/>
              <a:t> </a:t>
            </a:r>
            <a:r>
              <a:rPr lang="en-US" dirty="0" err="1"/>
              <a:t>emprestam</a:t>
            </a:r>
            <a:r>
              <a:rPr lang="en-US" dirty="0"/>
              <a:t> </a:t>
            </a:r>
            <a:r>
              <a:rPr lang="en-US" dirty="0" err="1"/>
              <a:t>poder</a:t>
            </a:r>
            <a:r>
              <a:rPr lang="en-US" dirty="0"/>
              <a:t> </a:t>
            </a:r>
            <a:r>
              <a:rPr lang="en-US" dirty="0" err="1"/>
              <a:t>computacional</a:t>
            </a:r>
            <a:r>
              <a:rPr lang="en-US" dirty="0"/>
              <a:t> para a rede. Como </a:t>
            </a:r>
            <a:r>
              <a:rPr lang="en-US" dirty="0" err="1"/>
              <a:t>incentivo</a:t>
            </a:r>
            <a:r>
              <a:rPr lang="en-US" dirty="0"/>
              <a:t> para </a:t>
            </a:r>
            <a:r>
              <a:rPr lang="en-US" dirty="0" err="1"/>
              <a:t>continuarem</a:t>
            </a:r>
            <a:r>
              <a:rPr lang="en-US" dirty="0"/>
              <a:t> </a:t>
            </a:r>
            <a:r>
              <a:rPr lang="en-US" dirty="0" err="1"/>
              <a:t>colaborando</a:t>
            </a:r>
            <a:r>
              <a:rPr lang="en-US" dirty="0"/>
              <a:t> e </a:t>
            </a:r>
            <a:r>
              <a:rPr lang="en-US" dirty="0" err="1"/>
              <a:t>tornar</a:t>
            </a:r>
            <a:r>
              <a:rPr lang="en-US" dirty="0"/>
              <a:t> a rede </a:t>
            </a:r>
            <a:r>
              <a:rPr lang="en-US" dirty="0" err="1"/>
              <a:t>sustentável</a:t>
            </a:r>
            <a:r>
              <a:rPr lang="en-US" dirty="0"/>
              <a:t> e </a:t>
            </a:r>
            <a:r>
              <a:rPr lang="en-US" dirty="0" err="1"/>
              <a:t>mais</a:t>
            </a:r>
            <a:r>
              <a:rPr lang="en-US" dirty="0"/>
              <a:t> </a:t>
            </a:r>
            <a:r>
              <a:rPr lang="en-US" dirty="0" err="1"/>
              <a:t>segura</a:t>
            </a:r>
            <a:r>
              <a:rPr lang="en-US" dirty="0"/>
              <a:t> , </a:t>
            </a:r>
            <a:r>
              <a:rPr lang="en-US" dirty="0" err="1"/>
              <a:t>eles</a:t>
            </a:r>
            <a:r>
              <a:rPr lang="en-US" dirty="0"/>
              <a:t> </a:t>
            </a:r>
            <a:r>
              <a:rPr lang="en-US" dirty="0" err="1"/>
              <a:t>recebem</a:t>
            </a:r>
            <a:r>
              <a:rPr lang="en-US" dirty="0"/>
              <a:t> </a:t>
            </a:r>
            <a:r>
              <a:rPr lang="en-US" dirty="0" err="1"/>
              <a:t>uma</a:t>
            </a:r>
            <a:r>
              <a:rPr lang="en-US" dirty="0"/>
              <a:t> </a:t>
            </a:r>
            <a:r>
              <a:rPr lang="en-US" dirty="0" err="1"/>
              <a:t>recompensa</a:t>
            </a:r>
            <a:r>
              <a:rPr lang="en-US" dirty="0"/>
              <a:t> </a:t>
            </a:r>
            <a:r>
              <a:rPr lang="en-US" dirty="0" err="1"/>
              <a:t>em</a:t>
            </a:r>
            <a:r>
              <a:rPr lang="en-US" dirty="0"/>
              <a:t> </a:t>
            </a:r>
            <a:r>
              <a:rPr lang="en-US" dirty="0" err="1"/>
              <a:t>moedas</a:t>
            </a:r>
            <a:r>
              <a:rPr lang="en-US" dirty="0"/>
              <a:t> </a:t>
            </a:r>
            <a:r>
              <a:rPr lang="en-US" dirty="0" err="1"/>
              <a:t>digitais</a:t>
            </a:r>
            <a:r>
              <a:rPr lang="en-US" dirty="0"/>
              <a:t>.</a:t>
            </a:r>
            <a:br>
              <a:rPr lang="en-US" dirty="0"/>
            </a:br>
            <a:endParaRPr lang="pt-BR" dirty="0"/>
          </a:p>
        </p:txBody>
      </p:sp>
    </p:spTree>
    <p:extLst>
      <p:ext uri="{BB962C8B-B14F-4D97-AF65-F5344CB8AC3E}">
        <p14:creationId xmlns:p14="http://schemas.microsoft.com/office/powerpoint/2010/main" val="21104328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7477FEA-CB84-0642-84F1-29D43D924D21}"/>
              </a:ext>
            </a:extLst>
          </p:cNvPr>
          <p:cNvSpPr>
            <a:spLocks noGrp="1"/>
          </p:cNvSpPr>
          <p:nvPr>
            <p:ph type="title"/>
          </p:nvPr>
        </p:nvSpPr>
        <p:spPr/>
        <p:txBody>
          <a:bodyPr vert="horz" lIns="91440" tIns="45720" rIns="91440" bIns="45720" rtlCol="0" anchor="b">
            <a:normAutofit/>
          </a:bodyPr>
          <a:lstStyle/>
          <a:p>
            <a:pPr fontAlgn="base"/>
            <a:r>
              <a:rPr lang="en-US" sz="3100" b="1" dirty="0"/>
              <a:t>Como a </a:t>
            </a:r>
            <a:r>
              <a:rPr lang="en-US" sz="3100" b="1" dirty="0" err="1"/>
              <a:t>transação</a:t>
            </a:r>
            <a:r>
              <a:rPr lang="en-US" sz="3100" b="1" dirty="0"/>
              <a:t> </a:t>
            </a:r>
            <a:r>
              <a:rPr lang="en-US" sz="3100" b="1" dirty="0" err="1"/>
              <a:t>é</a:t>
            </a:r>
            <a:r>
              <a:rPr lang="en-US" sz="3100" b="1" dirty="0"/>
              <a:t> </a:t>
            </a:r>
            <a:r>
              <a:rPr lang="en-US" sz="3100" b="1" dirty="0" err="1"/>
              <a:t>validada</a:t>
            </a:r>
            <a:r>
              <a:rPr lang="en-US" sz="3100" b="1" dirty="0"/>
              <a:t>?</a:t>
            </a:r>
            <a:br>
              <a:rPr lang="en-US" sz="3100" b="1" dirty="0"/>
            </a:br>
            <a:br>
              <a:rPr lang="en-US" sz="3100" dirty="0"/>
            </a:br>
            <a:endParaRPr lang="en-US" sz="3100" dirty="0"/>
          </a:p>
        </p:txBody>
      </p:sp>
      <p:sp>
        <p:nvSpPr>
          <p:cNvPr id="5" name="Retângulo 4">
            <a:extLst>
              <a:ext uri="{FF2B5EF4-FFF2-40B4-BE49-F238E27FC236}">
                <a16:creationId xmlns:a16="http://schemas.microsoft.com/office/drawing/2014/main" id="{55A0FD93-D541-C74E-9E0D-70529F3D93F2}"/>
              </a:ext>
            </a:extLst>
          </p:cNvPr>
          <p:cNvSpPr/>
          <p:nvPr/>
        </p:nvSpPr>
        <p:spPr>
          <a:xfrm>
            <a:off x="6094412" y="1438168"/>
            <a:ext cx="6096000" cy="4801314"/>
          </a:xfrm>
          <a:prstGeom prst="rect">
            <a:avLst/>
          </a:prstGeom>
        </p:spPr>
        <p:txBody>
          <a:bodyPr>
            <a:spAutoFit/>
          </a:bodyPr>
          <a:lstStyle/>
          <a:p>
            <a:r>
              <a:rPr lang="en-US" dirty="0"/>
              <a:t>O </a:t>
            </a:r>
            <a:r>
              <a:rPr lang="en-US" dirty="0" err="1"/>
              <a:t>minerador</a:t>
            </a:r>
            <a:r>
              <a:rPr lang="en-US" dirty="0"/>
              <a:t> </a:t>
            </a:r>
            <a:r>
              <a:rPr lang="en-US" dirty="0" err="1"/>
              <a:t>só</a:t>
            </a:r>
            <a:r>
              <a:rPr lang="en-US" dirty="0"/>
              <a:t> </a:t>
            </a:r>
            <a:r>
              <a:rPr lang="en-US" dirty="0" err="1"/>
              <a:t>pode</a:t>
            </a:r>
            <a:r>
              <a:rPr lang="en-US" dirty="0"/>
              <a:t> </a:t>
            </a:r>
            <a:r>
              <a:rPr lang="en-US" dirty="0" err="1"/>
              <a:t>adicionar</a:t>
            </a:r>
            <a:r>
              <a:rPr lang="en-US" dirty="0"/>
              <a:t> </a:t>
            </a:r>
            <a:r>
              <a:rPr lang="en-US" dirty="0" err="1"/>
              <a:t>uma</a:t>
            </a:r>
            <a:r>
              <a:rPr lang="en-US" dirty="0"/>
              <a:t> </a:t>
            </a:r>
            <a:r>
              <a:rPr lang="en-US" dirty="0" err="1"/>
              <a:t>transação</a:t>
            </a:r>
            <a:r>
              <a:rPr lang="en-US" dirty="0"/>
              <a:t> no </a:t>
            </a:r>
            <a:r>
              <a:rPr lang="en-US" dirty="0" err="1"/>
              <a:t>bloco</a:t>
            </a:r>
            <a:r>
              <a:rPr lang="en-US" dirty="0"/>
              <a:t> se a </a:t>
            </a:r>
            <a:r>
              <a:rPr lang="en-US" dirty="0" err="1"/>
              <a:t>maioria</a:t>
            </a:r>
            <a:r>
              <a:rPr lang="en-US" dirty="0"/>
              <a:t> simples (50%+1) da rede </a:t>
            </a:r>
            <a:r>
              <a:rPr lang="en-US" dirty="0" err="1"/>
              <a:t>concordar</a:t>
            </a:r>
            <a:r>
              <a:rPr lang="en-US" dirty="0"/>
              <a:t> que </a:t>
            </a:r>
            <a:r>
              <a:rPr lang="en-US" dirty="0" err="1"/>
              <a:t>aquela</a:t>
            </a:r>
            <a:r>
              <a:rPr lang="en-US" dirty="0"/>
              <a:t> </a:t>
            </a:r>
            <a:r>
              <a:rPr lang="en-US" dirty="0" err="1"/>
              <a:t>transação</a:t>
            </a:r>
            <a:r>
              <a:rPr lang="en-US" dirty="0"/>
              <a:t> </a:t>
            </a:r>
            <a:r>
              <a:rPr lang="en-US" dirty="0" err="1"/>
              <a:t>é</a:t>
            </a:r>
            <a:r>
              <a:rPr lang="en-US" dirty="0"/>
              <a:t> </a:t>
            </a:r>
            <a:r>
              <a:rPr lang="en-US" dirty="0" err="1"/>
              <a:t>legítima</a:t>
            </a:r>
            <a:r>
              <a:rPr lang="en-US" dirty="0"/>
              <a:t> e </a:t>
            </a:r>
            <a:r>
              <a:rPr lang="en-US" dirty="0" err="1"/>
              <a:t>correta</a:t>
            </a:r>
            <a:r>
              <a:rPr lang="en-US" dirty="0"/>
              <a:t>. O </a:t>
            </a:r>
            <a:r>
              <a:rPr lang="en-US" dirty="0" err="1"/>
              <a:t>nome</a:t>
            </a:r>
            <a:r>
              <a:rPr lang="en-US" dirty="0"/>
              <a:t> </a:t>
            </a:r>
            <a:r>
              <a:rPr lang="en-US" dirty="0" err="1"/>
              <a:t>disso</a:t>
            </a:r>
            <a:r>
              <a:rPr lang="en-US" dirty="0"/>
              <a:t> </a:t>
            </a:r>
            <a:r>
              <a:rPr lang="en-US" dirty="0" err="1"/>
              <a:t>é</a:t>
            </a:r>
            <a:r>
              <a:rPr lang="en-US" dirty="0"/>
              <a:t> o </a:t>
            </a:r>
            <a:r>
              <a:rPr lang="en-US" dirty="0" err="1"/>
              <a:t>consenso</a:t>
            </a:r>
            <a:r>
              <a:rPr lang="en-US" dirty="0"/>
              <a:t> da rede blockchain. No </a:t>
            </a:r>
            <a:r>
              <a:rPr lang="en-US" dirty="0" err="1"/>
              <a:t>caso</a:t>
            </a:r>
            <a:r>
              <a:rPr lang="en-US" dirty="0"/>
              <a:t> do Bitcoin, o </a:t>
            </a:r>
            <a:r>
              <a:rPr lang="en-US" dirty="0" err="1"/>
              <a:t>consenso</a:t>
            </a:r>
            <a:r>
              <a:rPr lang="en-US" dirty="0"/>
              <a:t> </a:t>
            </a:r>
            <a:r>
              <a:rPr lang="en-US" dirty="0" err="1"/>
              <a:t>é</a:t>
            </a:r>
            <a:r>
              <a:rPr lang="en-US" dirty="0"/>
              <a:t> </a:t>
            </a:r>
            <a:r>
              <a:rPr lang="en-US" dirty="0" err="1"/>
              <a:t>medido</a:t>
            </a:r>
            <a:r>
              <a:rPr lang="en-US" dirty="0"/>
              <a:t> </a:t>
            </a:r>
            <a:r>
              <a:rPr lang="en-US" dirty="0" err="1"/>
              <a:t>através</a:t>
            </a:r>
            <a:r>
              <a:rPr lang="en-US" dirty="0"/>
              <a:t> de </a:t>
            </a:r>
            <a:r>
              <a:rPr lang="en-US" dirty="0" err="1"/>
              <a:t>poder</a:t>
            </a:r>
            <a:r>
              <a:rPr lang="en-US" dirty="0"/>
              <a:t> </a:t>
            </a:r>
            <a:r>
              <a:rPr lang="en-US" dirty="0" err="1"/>
              <a:t>computacional</a:t>
            </a:r>
            <a:r>
              <a:rPr lang="en-US" dirty="0"/>
              <a:t>.</a:t>
            </a:r>
            <a:br>
              <a:rPr lang="en-US" dirty="0"/>
            </a:br>
            <a:r>
              <a:rPr lang="en-US" dirty="0" err="1"/>
              <a:t>Duas</a:t>
            </a:r>
            <a:r>
              <a:rPr lang="en-US" dirty="0"/>
              <a:t> </a:t>
            </a:r>
            <a:r>
              <a:rPr lang="en-US" dirty="0" err="1"/>
              <a:t>cadeias</a:t>
            </a:r>
            <a:r>
              <a:rPr lang="en-US" dirty="0"/>
              <a:t> de </a:t>
            </a:r>
            <a:r>
              <a:rPr lang="en-US" dirty="0" err="1"/>
              <a:t>blocos</a:t>
            </a:r>
            <a:r>
              <a:rPr lang="en-US" dirty="0"/>
              <a:t> </a:t>
            </a:r>
            <a:r>
              <a:rPr lang="en-US" dirty="0" err="1"/>
              <a:t>podem</a:t>
            </a:r>
            <a:r>
              <a:rPr lang="en-US" dirty="0"/>
              <a:t> ser </a:t>
            </a:r>
            <a:r>
              <a:rPr lang="en-US" dirty="0" err="1"/>
              <a:t>formadas</a:t>
            </a:r>
            <a:r>
              <a:rPr lang="en-US" dirty="0"/>
              <a:t> </a:t>
            </a:r>
            <a:r>
              <a:rPr lang="en-US" dirty="0" err="1"/>
              <a:t>ao</a:t>
            </a:r>
            <a:r>
              <a:rPr lang="en-US" dirty="0"/>
              <a:t> </a:t>
            </a:r>
            <a:r>
              <a:rPr lang="en-US" dirty="0" err="1"/>
              <a:t>mesmo</a:t>
            </a:r>
            <a:r>
              <a:rPr lang="en-US" dirty="0"/>
              <a:t> tempo, o impasse </a:t>
            </a:r>
            <a:r>
              <a:rPr lang="en-US" dirty="0" err="1"/>
              <a:t>será</a:t>
            </a:r>
            <a:r>
              <a:rPr lang="en-US" dirty="0"/>
              <a:t> </a:t>
            </a:r>
            <a:r>
              <a:rPr lang="en-US" dirty="0" err="1"/>
              <a:t>resolvido</a:t>
            </a:r>
            <a:r>
              <a:rPr lang="en-US" dirty="0"/>
              <a:t> </a:t>
            </a:r>
            <a:r>
              <a:rPr lang="en-US" dirty="0" err="1"/>
              <a:t>quando</a:t>
            </a:r>
            <a:r>
              <a:rPr lang="en-US" dirty="0"/>
              <a:t> a rede </a:t>
            </a:r>
            <a:r>
              <a:rPr lang="en-US" dirty="0" err="1"/>
              <a:t>precisar</a:t>
            </a:r>
            <a:r>
              <a:rPr lang="en-US" dirty="0"/>
              <a:t> </a:t>
            </a:r>
            <a:r>
              <a:rPr lang="en-US" dirty="0" err="1"/>
              <a:t>escolher</a:t>
            </a:r>
            <a:r>
              <a:rPr lang="en-US" dirty="0"/>
              <a:t> </a:t>
            </a:r>
            <a:r>
              <a:rPr lang="en-US" dirty="0" err="1"/>
              <a:t>uma</a:t>
            </a:r>
            <a:r>
              <a:rPr lang="en-US" dirty="0"/>
              <a:t> das </a:t>
            </a:r>
            <a:r>
              <a:rPr lang="en-US" dirty="0" err="1"/>
              <a:t>cadeias</a:t>
            </a:r>
            <a:r>
              <a:rPr lang="en-US" dirty="0"/>
              <a:t>. No final, </a:t>
            </a:r>
            <a:r>
              <a:rPr lang="en-US" dirty="0" err="1"/>
              <a:t>ganha</a:t>
            </a:r>
            <a:r>
              <a:rPr lang="en-US" dirty="0"/>
              <a:t> a </a:t>
            </a:r>
            <a:r>
              <a:rPr lang="en-US" dirty="0" err="1"/>
              <a:t>cadeia</a:t>
            </a:r>
            <a:r>
              <a:rPr lang="en-US" dirty="0"/>
              <a:t> que </a:t>
            </a:r>
            <a:r>
              <a:rPr lang="en-US" dirty="0" err="1"/>
              <a:t>tiver</a:t>
            </a:r>
            <a:r>
              <a:rPr lang="en-US" dirty="0"/>
              <a:t> a </a:t>
            </a:r>
            <a:r>
              <a:rPr lang="en-US" dirty="0" err="1"/>
              <a:t>maior</a:t>
            </a:r>
            <a:r>
              <a:rPr lang="en-US" dirty="0"/>
              <a:t> </a:t>
            </a:r>
            <a:r>
              <a:rPr lang="en-US" dirty="0" err="1"/>
              <a:t>quantidade</a:t>
            </a:r>
            <a:r>
              <a:rPr lang="en-US" dirty="0"/>
              <a:t> de </a:t>
            </a:r>
            <a:r>
              <a:rPr lang="en-US" dirty="0" err="1"/>
              <a:t>trabalho</a:t>
            </a:r>
            <a:r>
              <a:rPr lang="en-US" dirty="0"/>
              <a:t>.</a:t>
            </a:r>
            <a:br>
              <a:rPr lang="en-US" dirty="0"/>
            </a:br>
            <a:r>
              <a:rPr lang="en-US" dirty="0" err="1"/>
              <a:t>Resumindo</a:t>
            </a:r>
            <a:r>
              <a:rPr lang="en-US" dirty="0"/>
              <a:t>, a </a:t>
            </a:r>
            <a:r>
              <a:rPr lang="en-US" dirty="0" err="1"/>
              <a:t>tecnologia</a:t>
            </a:r>
            <a:r>
              <a:rPr lang="en-US" dirty="0"/>
              <a:t> blockchain </a:t>
            </a:r>
            <a:r>
              <a:rPr lang="en-US" dirty="0" err="1"/>
              <a:t>é</a:t>
            </a:r>
            <a:r>
              <a:rPr lang="en-US" dirty="0"/>
              <a:t> um </a:t>
            </a:r>
            <a:r>
              <a:rPr lang="en-US" dirty="0" err="1"/>
              <a:t>livro</a:t>
            </a:r>
            <a:r>
              <a:rPr lang="en-US" dirty="0"/>
              <a:t> </a:t>
            </a:r>
            <a:r>
              <a:rPr lang="en-US" dirty="0" err="1"/>
              <a:t>contábil</a:t>
            </a:r>
            <a:r>
              <a:rPr lang="en-US" dirty="0"/>
              <a:t> </a:t>
            </a:r>
            <a:r>
              <a:rPr lang="en-US" dirty="0" err="1"/>
              <a:t>público</a:t>
            </a:r>
            <a:r>
              <a:rPr lang="en-US" dirty="0"/>
              <a:t> e </a:t>
            </a:r>
            <a:r>
              <a:rPr lang="en-US" dirty="0" err="1"/>
              <a:t>distribuído</a:t>
            </a:r>
            <a:r>
              <a:rPr lang="en-US" dirty="0"/>
              <a:t> que </a:t>
            </a:r>
            <a:r>
              <a:rPr lang="en-US" dirty="0" err="1"/>
              <a:t>registra</a:t>
            </a:r>
            <a:r>
              <a:rPr lang="en-US" dirty="0"/>
              <a:t> </a:t>
            </a:r>
            <a:r>
              <a:rPr lang="en-US" dirty="0" err="1"/>
              <a:t>todas</a:t>
            </a:r>
            <a:r>
              <a:rPr lang="en-US" dirty="0"/>
              <a:t> as </a:t>
            </a:r>
            <a:r>
              <a:rPr lang="en-US" dirty="0" err="1"/>
              <a:t>transações</a:t>
            </a:r>
            <a:r>
              <a:rPr lang="en-US" dirty="0"/>
              <a:t> de </a:t>
            </a:r>
            <a:r>
              <a:rPr lang="en-US" dirty="0" err="1"/>
              <a:t>moeda</a:t>
            </a:r>
            <a:r>
              <a:rPr lang="en-US" dirty="0"/>
              <a:t> virtual </a:t>
            </a:r>
            <a:r>
              <a:rPr lang="en-US" dirty="0" err="1"/>
              <a:t>em</a:t>
            </a:r>
            <a:r>
              <a:rPr lang="en-US" dirty="0"/>
              <a:t> </a:t>
            </a:r>
            <a:r>
              <a:rPr lang="en-US" dirty="0" err="1"/>
              <a:t>uma</a:t>
            </a:r>
            <a:r>
              <a:rPr lang="en-US" dirty="0"/>
              <a:t> </a:t>
            </a:r>
            <a:r>
              <a:rPr lang="en-US" dirty="0" err="1"/>
              <a:t>cadeia</a:t>
            </a:r>
            <a:r>
              <a:rPr lang="en-US" dirty="0"/>
              <a:t> de </a:t>
            </a:r>
            <a:r>
              <a:rPr lang="en-US" dirty="0" err="1"/>
              <a:t>blocos</a:t>
            </a:r>
            <a:r>
              <a:rPr lang="en-US" dirty="0"/>
              <a:t>, que </a:t>
            </a:r>
            <a:r>
              <a:rPr lang="en-US" dirty="0" err="1"/>
              <a:t>qualquer</a:t>
            </a:r>
            <a:r>
              <a:rPr lang="en-US" dirty="0"/>
              <a:t> um </a:t>
            </a:r>
            <a:r>
              <a:rPr lang="en-US" dirty="0" err="1"/>
              <a:t>pode</a:t>
            </a:r>
            <a:r>
              <a:rPr lang="en-US" dirty="0"/>
              <a:t> </a:t>
            </a:r>
            <a:r>
              <a:rPr lang="en-US" dirty="0" err="1"/>
              <a:t>participar</a:t>
            </a:r>
            <a:r>
              <a:rPr lang="en-US" dirty="0"/>
              <a:t>.</a:t>
            </a:r>
            <a:br>
              <a:rPr lang="en-US" dirty="0"/>
            </a:br>
            <a:r>
              <a:rPr lang="en-US" dirty="0"/>
              <a:t>As </a:t>
            </a:r>
            <a:r>
              <a:rPr lang="en-US" dirty="0" err="1"/>
              <a:t>informações</a:t>
            </a:r>
            <a:r>
              <a:rPr lang="en-US" dirty="0"/>
              <a:t> </a:t>
            </a:r>
            <a:r>
              <a:rPr lang="en-US" dirty="0" err="1"/>
              <a:t>registradas</a:t>
            </a:r>
            <a:r>
              <a:rPr lang="en-US" dirty="0"/>
              <a:t> </a:t>
            </a:r>
            <a:r>
              <a:rPr lang="en-US" dirty="0" err="1"/>
              <a:t>nele</a:t>
            </a:r>
            <a:r>
              <a:rPr lang="en-US" dirty="0"/>
              <a:t> </a:t>
            </a:r>
            <a:r>
              <a:rPr lang="en-US" dirty="0" err="1"/>
              <a:t>são</a:t>
            </a:r>
            <a:r>
              <a:rPr lang="en-US" dirty="0"/>
              <a:t> </a:t>
            </a:r>
            <a:r>
              <a:rPr lang="en-US" dirty="0" err="1"/>
              <a:t>confiáveis</a:t>
            </a:r>
            <a:r>
              <a:rPr lang="en-US" dirty="0"/>
              <a:t>, </a:t>
            </a:r>
            <a:r>
              <a:rPr lang="en-US" dirty="0" err="1"/>
              <a:t>imutáveis</a:t>
            </a:r>
            <a:r>
              <a:rPr lang="en-US" dirty="0"/>
              <a:t> e </a:t>
            </a:r>
            <a:r>
              <a:rPr lang="en-US" dirty="0" err="1"/>
              <a:t>transparentes</a:t>
            </a:r>
            <a:r>
              <a:rPr lang="en-US" dirty="0"/>
              <a:t> </a:t>
            </a:r>
            <a:r>
              <a:rPr lang="en-US" dirty="0" err="1"/>
              <a:t>desde</a:t>
            </a:r>
            <a:r>
              <a:rPr lang="en-US" dirty="0"/>
              <a:t> que a </a:t>
            </a:r>
            <a:r>
              <a:rPr lang="en-US" dirty="0" err="1"/>
              <a:t>maioria</a:t>
            </a:r>
            <a:r>
              <a:rPr lang="en-US" dirty="0"/>
              <a:t> da rede se </a:t>
            </a:r>
            <a:r>
              <a:rPr lang="en-US" dirty="0" err="1"/>
              <a:t>mantenha</a:t>
            </a:r>
            <a:r>
              <a:rPr lang="en-US" dirty="0"/>
              <a:t> </a:t>
            </a:r>
            <a:r>
              <a:rPr lang="en-US" dirty="0" err="1"/>
              <a:t>honesta</a:t>
            </a:r>
            <a:r>
              <a:rPr lang="en-US" dirty="0"/>
              <a:t>.</a:t>
            </a:r>
            <a:br>
              <a:rPr lang="en-US" dirty="0"/>
            </a:br>
            <a:br>
              <a:rPr lang="en-US" dirty="0"/>
            </a:br>
            <a:endParaRPr lang="pt-BR" dirty="0"/>
          </a:p>
        </p:txBody>
      </p:sp>
      <p:pic>
        <p:nvPicPr>
          <p:cNvPr id="171" name="Imagem 170" descr="Uma imagem contendo texto, mapa&#10;&#10;Descrição gerada automaticamente">
            <a:extLst>
              <a:ext uri="{FF2B5EF4-FFF2-40B4-BE49-F238E27FC236}">
                <a16:creationId xmlns:a16="http://schemas.microsoft.com/office/drawing/2014/main" id="{42A27D4B-026E-EA44-929D-ABDBAE4834E2}"/>
              </a:ext>
            </a:extLst>
          </p:cNvPr>
          <p:cNvPicPr>
            <a:picLocks noChangeAspect="1"/>
          </p:cNvPicPr>
          <p:nvPr/>
        </p:nvPicPr>
        <p:blipFill>
          <a:blip r:embed="rId3"/>
          <a:stretch>
            <a:fillRect/>
          </a:stretch>
        </p:blipFill>
        <p:spPr>
          <a:xfrm>
            <a:off x="1018320" y="1545795"/>
            <a:ext cx="4635583" cy="3766410"/>
          </a:xfrm>
          <a:prstGeom prst="rect">
            <a:avLst/>
          </a:prstGeom>
        </p:spPr>
      </p:pic>
      <p:sp>
        <p:nvSpPr>
          <p:cNvPr id="172" name="Botão de Ação: Voltar ou Anterior 171">
            <a:hlinkClick r:id="rId4" action="ppaction://hlinksldjump" highlightClick="1"/>
            <a:extLst>
              <a:ext uri="{FF2B5EF4-FFF2-40B4-BE49-F238E27FC236}">
                <a16:creationId xmlns:a16="http://schemas.microsoft.com/office/drawing/2014/main" id="{D9D29F37-15B5-4E4D-96D3-24D825F396B1}"/>
              </a:ext>
            </a:extLst>
          </p:cNvPr>
          <p:cNvSpPr/>
          <p:nvPr/>
        </p:nvSpPr>
        <p:spPr>
          <a:xfrm>
            <a:off x="10339754" y="6277708"/>
            <a:ext cx="527538" cy="33410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609671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143001" y="2434439"/>
            <a:ext cx="9905998" cy="1478570"/>
          </a:xfrm>
        </p:spPr>
        <p:txBody>
          <a:bodyPr>
            <a:noAutofit/>
          </a:bodyPr>
          <a:lstStyle/>
          <a:p>
            <a:pPr algn="ctr"/>
            <a:r>
              <a:rPr lang="pt-BR" b="1" u="sng" cap="none"/>
              <a:t>Arquitetura Orientada a Dados e </a:t>
            </a:r>
            <a:r>
              <a:rPr lang="pt-BR" b="1" u="sng" cap="none" err="1"/>
              <a:t>iPaaS</a:t>
            </a:r>
            <a:r>
              <a:rPr lang="pt-BR" b="1" u="sng" cap="none"/>
              <a:t>: a reposta para uma verticalização acelerada na indústria da Saúde </a:t>
            </a:r>
            <a:endParaRPr lang="pt-BR" sz="5400" cap="none"/>
          </a:p>
        </p:txBody>
      </p:sp>
    </p:spTree>
    <p:extLst>
      <p:ext uri="{BB962C8B-B14F-4D97-AF65-F5344CB8AC3E}">
        <p14:creationId xmlns:p14="http://schemas.microsoft.com/office/powerpoint/2010/main" val="12064661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a:noAutofit/>
          </a:bodyPr>
          <a:lstStyle/>
          <a:p>
            <a:pPr fontAlgn="base"/>
            <a:r>
              <a:rPr lang="pt-BR" sz="3100" cap="none" dirty="0"/>
              <a:t>IPAAS</a:t>
            </a:r>
            <a:br>
              <a:rPr lang="pt-BR" sz="2000" cap="none" dirty="0"/>
            </a:br>
            <a:endParaRPr lang="pt-BR" sz="2000" cap="none" dirty="0"/>
          </a:p>
        </p:txBody>
      </p:sp>
      <p:sp>
        <p:nvSpPr>
          <p:cNvPr id="5" name="Retângulo 4">
            <a:extLst>
              <a:ext uri="{FF2B5EF4-FFF2-40B4-BE49-F238E27FC236}">
                <a16:creationId xmlns:a16="http://schemas.microsoft.com/office/drawing/2014/main" id="{F116D0B5-31D3-404E-9A8F-3056439E7F7C}"/>
              </a:ext>
            </a:extLst>
          </p:cNvPr>
          <p:cNvSpPr/>
          <p:nvPr/>
        </p:nvSpPr>
        <p:spPr>
          <a:xfrm>
            <a:off x="1141414" y="1632588"/>
            <a:ext cx="9905997" cy="5355312"/>
          </a:xfrm>
          <a:prstGeom prst="rect">
            <a:avLst/>
          </a:prstGeom>
        </p:spPr>
        <p:txBody>
          <a:bodyPr wrap="square">
            <a:spAutoFit/>
          </a:bodyPr>
          <a:lstStyle/>
          <a:p>
            <a:r>
              <a:rPr lang="pt-BR" dirty="0"/>
              <a:t>O </a:t>
            </a:r>
            <a:r>
              <a:rPr lang="pt-BR" dirty="0" err="1"/>
              <a:t>ipaas</a:t>
            </a:r>
            <a:r>
              <a:rPr lang="pt-BR" dirty="0"/>
              <a:t> é uma solução de integração de sistemas baseada em nuvem que é considerada a tecnologia de integração da próxima geração. Apesar disso, muitas pessoas ainda não sabem </a:t>
            </a:r>
            <a:r>
              <a:rPr lang="pt-BR" b="1" dirty="0"/>
              <a:t>o que é </a:t>
            </a:r>
            <a:r>
              <a:rPr lang="pt-BR" b="1" dirty="0" err="1"/>
              <a:t>ipaas</a:t>
            </a:r>
            <a:r>
              <a:rPr lang="pt-BR" dirty="0"/>
              <a:t>, o que realmente faz e porquê esta tecnologia está ganhando cada vez mais destaque na pauta dos grandes projetos de TI.</a:t>
            </a:r>
            <a:br>
              <a:rPr lang="pt-BR" dirty="0"/>
            </a:br>
            <a:r>
              <a:rPr lang="pt-BR" b="1" dirty="0"/>
              <a:t>O </a:t>
            </a:r>
            <a:r>
              <a:rPr lang="pt-BR" b="1" dirty="0" err="1"/>
              <a:t>ipaas</a:t>
            </a:r>
            <a:r>
              <a:rPr lang="pt-BR" b="1" dirty="0"/>
              <a:t> (</a:t>
            </a:r>
            <a:r>
              <a:rPr lang="pt-BR" b="1" dirty="0" err="1"/>
              <a:t>integration</a:t>
            </a:r>
            <a:r>
              <a:rPr lang="pt-BR" b="1" dirty="0"/>
              <a:t> </a:t>
            </a:r>
            <a:r>
              <a:rPr lang="pt-BR" b="1" dirty="0" err="1"/>
              <a:t>platform</a:t>
            </a:r>
            <a:r>
              <a:rPr lang="pt-BR" b="1" dirty="0"/>
              <a:t> as a </a:t>
            </a:r>
            <a:r>
              <a:rPr lang="pt-BR" b="1" dirty="0" err="1"/>
              <a:t>service</a:t>
            </a:r>
            <a:r>
              <a:rPr lang="pt-BR" b="1" dirty="0"/>
              <a:t>) ou plataforma de integração de sistemas como serviço, é uma solução em nuvem na qual os usuários podem desenvolver fluxos de integração que conectam aplicações em </a:t>
            </a:r>
            <a:r>
              <a:rPr lang="pt-BR" b="1" dirty="0" err="1"/>
              <a:t>cloud</a:t>
            </a:r>
            <a:r>
              <a:rPr lang="pt-BR" b="1" dirty="0"/>
              <a:t>, </a:t>
            </a:r>
            <a:r>
              <a:rPr lang="pt-BR" b="1" dirty="0" err="1"/>
              <a:t>saas</a:t>
            </a:r>
            <a:r>
              <a:rPr lang="pt-BR" b="1" dirty="0"/>
              <a:t> ou </a:t>
            </a:r>
            <a:r>
              <a:rPr lang="pt-BR" b="1" dirty="0" err="1"/>
              <a:t>on-premise</a:t>
            </a:r>
            <a:r>
              <a:rPr lang="pt-BR" b="1" dirty="0"/>
              <a:t>. Em seguida, fazer o </a:t>
            </a:r>
            <a:r>
              <a:rPr lang="pt-BR" b="1" dirty="0" err="1"/>
              <a:t>deploy</a:t>
            </a:r>
            <a:r>
              <a:rPr lang="pt-BR" b="1" dirty="0"/>
              <a:t> sem precisar instalar localmente nem gerenciar nenhum hardware ou software.</a:t>
            </a:r>
            <a:br>
              <a:rPr lang="pt-BR" dirty="0"/>
            </a:br>
            <a:r>
              <a:rPr lang="pt-BR" dirty="0"/>
              <a:t>O </a:t>
            </a:r>
            <a:r>
              <a:rPr lang="pt-BR" dirty="0">
                <a:hlinkClick r:id="rId2"/>
              </a:rPr>
              <a:t>gartner</a:t>
            </a:r>
            <a:r>
              <a:rPr lang="pt-BR" dirty="0"/>
              <a:t> descreve em seu modelo de referências para </a:t>
            </a:r>
            <a:r>
              <a:rPr lang="pt-BR" dirty="0" err="1"/>
              <a:t>ipaas</a:t>
            </a:r>
            <a:r>
              <a:rPr lang="pt-BR" dirty="0"/>
              <a:t>, uma série de funções importantes que dão uma compreensão maior do que faz uma plataforma de integração como serviço. Podemos destacar os tópicos abaixo:</a:t>
            </a:r>
            <a:br>
              <a:rPr lang="pt-BR" dirty="0"/>
            </a:br>
            <a:r>
              <a:rPr lang="pt-BR" dirty="0"/>
              <a:t>A solução deve incluir ferramentas e tecnologias que suportam a execução de fluxos de integração;</a:t>
            </a:r>
            <a:br>
              <a:rPr lang="pt-BR" dirty="0"/>
            </a:br>
            <a:r>
              <a:rPr lang="pt-BR" dirty="0"/>
              <a:t>deve suportar o desenvolvimento e gerenciamento do ciclo de vida das integrações;</a:t>
            </a:r>
            <a:br>
              <a:rPr lang="pt-BR" dirty="0"/>
            </a:br>
            <a:r>
              <a:rPr lang="pt-BR" dirty="0"/>
              <a:t>gerenciar e monitorar os fluxos das aplicações;</a:t>
            </a:r>
            <a:br>
              <a:rPr lang="pt-BR" dirty="0"/>
            </a:br>
            <a:r>
              <a:rPr lang="pt-BR" dirty="0"/>
              <a:t>garantir a governança das integrações;</a:t>
            </a:r>
            <a:br>
              <a:rPr lang="pt-BR" dirty="0"/>
            </a:br>
            <a:r>
              <a:rPr lang="pt-BR" dirty="0"/>
              <a:t>incluir recursos essenciais de nuvem, como </a:t>
            </a:r>
            <a:r>
              <a:rPr lang="pt-BR" i="1" dirty="0" err="1"/>
              <a:t>multitenancy</a:t>
            </a:r>
            <a:r>
              <a:rPr lang="pt-BR" dirty="0"/>
              <a:t>, elasticidade e </a:t>
            </a:r>
            <a:r>
              <a:rPr lang="pt-BR" dirty="0" err="1"/>
              <a:t>autoprovisionamento</a:t>
            </a:r>
            <a:r>
              <a:rPr lang="pt-BR" dirty="0"/>
              <a:t>;</a:t>
            </a:r>
            <a:br>
              <a:rPr lang="pt-BR" dirty="0"/>
            </a:br>
            <a:r>
              <a:rPr lang="pt-BR" dirty="0"/>
              <a:t>O </a:t>
            </a:r>
            <a:r>
              <a:rPr lang="pt-BR" dirty="0" err="1"/>
              <a:t>gartner</a:t>
            </a:r>
            <a:r>
              <a:rPr lang="pt-BR" dirty="0"/>
              <a:t> também enxerga o </a:t>
            </a:r>
            <a:r>
              <a:rPr lang="pt-BR" dirty="0" err="1"/>
              <a:t>ipaas</a:t>
            </a:r>
            <a:r>
              <a:rPr lang="pt-BR" dirty="0"/>
              <a:t> como uma plataforma potencial para a compra, venda,  troca de fluxos de integração entre usuários, </a:t>
            </a:r>
            <a:r>
              <a:rPr lang="pt-BR" dirty="0" err="1"/>
              <a:t>service</a:t>
            </a:r>
            <a:r>
              <a:rPr lang="pt-BR" dirty="0"/>
              <a:t> </a:t>
            </a:r>
            <a:r>
              <a:rPr lang="pt-BR" dirty="0" err="1"/>
              <a:t>providers</a:t>
            </a:r>
            <a:r>
              <a:rPr lang="pt-BR" dirty="0"/>
              <a:t> e </a:t>
            </a:r>
            <a:r>
              <a:rPr lang="pt-BR" dirty="0" err="1"/>
              <a:t>integration</a:t>
            </a:r>
            <a:r>
              <a:rPr lang="pt-BR" dirty="0"/>
              <a:t> </a:t>
            </a:r>
            <a:r>
              <a:rPr lang="pt-BR" dirty="0" err="1"/>
              <a:t>providers</a:t>
            </a:r>
            <a:r>
              <a:rPr lang="pt-BR" dirty="0"/>
              <a:t>.</a:t>
            </a:r>
            <a:br>
              <a:rPr lang="pt-BR" dirty="0"/>
            </a:br>
            <a:endParaRPr lang="pt-BR" dirty="0"/>
          </a:p>
        </p:txBody>
      </p:sp>
    </p:spTree>
    <p:extLst>
      <p:ext uri="{BB962C8B-B14F-4D97-AF65-F5344CB8AC3E}">
        <p14:creationId xmlns:p14="http://schemas.microsoft.com/office/powerpoint/2010/main" val="3830634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a:noAutofit/>
          </a:bodyPr>
          <a:lstStyle/>
          <a:p>
            <a:pPr fontAlgn="base"/>
            <a:r>
              <a:rPr lang="pt-BR" sz="3100" cap="none" dirty="0"/>
              <a:t>Como surgiu o </a:t>
            </a:r>
            <a:r>
              <a:rPr lang="pt-BR" sz="3100" cap="none" dirty="0" err="1"/>
              <a:t>ipaas</a:t>
            </a:r>
            <a:r>
              <a:rPr lang="pt-BR" sz="3100" cap="none" dirty="0"/>
              <a:t>?</a:t>
            </a:r>
            <a:br>
              <a:rPr lang="pt-BR" sz="3100" cap="none" dirty="0"/>
            </a:br>
            <a:br>
              <a:rPr lang="pt-BR" sz="3100" cap="none" dirty="0"/>
            </a:br>
            <a:br>
              <a:rPr lang="pt-BR" sz="2000" cap="none" dirty="0"/>
            </a:br>
            <a:br>
              <a:rPr lang="pt-BR" sz="2000" cap="none" dirty="0"/>
            </a:br>
            <a:endParaRPr lang="pt-BR" sz="2000" cap="none" dirty="0"/>
          </a:p>
        </p:txBody>
      </p:sp>
      <p:sp>
        <p:nvSpPr>
          <p:cNvPr id="3" name="Retângulo 2">
            <a:extLst>
              <a:ext uri="{FF2B5EF4-FFF2-40B4-BE49-F238E27FC236}">
                <a16:creationId xmlns:a16="http://schemas.microsoft.com/office/drawing/2014/main" id="{7B762322-AACD-9B4A-818B-93D81494AF70}"/>
              </a:ext>
            </a:extLst>
          </p:cNvPr>
          <p:cNvSpPr/>
          <p:nvPr/>
        </p:nvSpPr>
        <p:spPr>
          <a:xfrm>
            <a:off x="1141413" y="1747721"/>
            <a:ext cx="10147910" cy="3970318"/>
          </a:xfrm>
          <a:prstGeom prst="rect">
            <a:avLst/>
          </a:prstGeom>
        </p:spPr>
        <p:txBody>
          <a:bodyPr wrap="square">
            <a:spAutoFit/>
          </a:bodyPr>
          <a:lstStyle/>
          <a:p>
            <a:r>
              <a:rPr lang="pt-BR" dirty="0"/>
              <a:t>Nenhuma tendência no mundo de TI teve mais impacto nas empresas do que a mudança para a computação em nuvem. Soluções corporativas como o </a:t>
            </a:r>
            <a:r>
              <a:rPr lang="pt-BR" dirty="0">
                <a:hlinkClick r:id="rId2"/>
              </a:rPr>
              <a:t>salesforce</a:t>
            </a:r>
            <a:r>
              <a:rPr lang="pt-BR" dirty="0"/>
              <a:t>, plataformas de infraestrutura (como o </a:t>
            </a:r>
            <a:r>
              <a:rPr lang="pt-BR" dirty="0" err="1"/>
              <a:t>amazon</a:t>
            </a:r>
            <a:r>
              <a:rPr lang="pt-BR" dirty="0"/>
              <a:t> EC2), serviços de mídia social (como </a:t>
            </a:r>
            <a:r>
              <a:rPr lang="pt-BR" dirty="0" err="1"/>
              <a:t>facebook</a:t>
            </a:r>
            <a:r>
              <a:rPr lang="pt-BR" dirty="0"/>
              <a:t> e </a:t>
            </a:r>
            <a:r>
              <a:rPr lang="pt-BR" dirty="0" err="1"/>
              <a:t>youtube</a:t>
            </a:r>
            <a:r>
              <a:rPr lang="pt-BR" dirty="0"/>
              <a:t>) estão criando nas empresas novas necessidades e exigindo adaptação da TI.</a:t>
            </a:r>
            <a:br>
              <a:rPr lang="pt-BR" dirty="0"/>
            </a:br>
            <a:r>
              <a:rPr lang="pt-BR" dirty="0"/>
              <a:t>Ao longo do tempo, as inovações tecnológicas exigiram novas arquiteturas de software. Na década de 1970, foi o início do modelo de processamento de transações on-line. Na década de 1980, foi a vez dos modelos cliente/servidor. Na década de 1990, a computação de componentes de três camadas ganhou espaço, seguido por SOA nos anos 2000. Neste cenário, a estrutura dos sistemas de negócios está novamente passando por uma mudança.</a:t>
            </a:r>
            <a:br>
              <a:rPr lang="pt-BR" dirty="0"/>
            </a:br>
            <a:r>
              <a:rPr lang="pt-BR" dirty="0"/>
              <a:t>Com a expansão da computação em nuvem, surgiram três camadas de entrega de soluções em </a:t>
            </a:r>
            <a:r>
              <a:rPr lang="pt-BR" dirty="0" err="1"/>
              <a:t>cloud</a:t>
            </a:r>
            <a:r>
              <a:rPr lang="pt-BR" dirty="0"/>
              <a:t>.</a:t>
            </a:r>
            <a:br>
              <a:rPr lang="pt-BR" dirty="0"/>
            </a:br>
            <a:r>
              <a:rPr lang="pt-BR" dirty="0"/>
              <a:t>Software como serviço (</a:t>
            </a:r>
            <a:r>
              <a:rPr lang="pt-BR" dirty="0" err="1"/>
              <a:t>saas</a:t>
            </a:r>
            <a:r>
              <a:rPr lang="pt-BR" dirty="0"/>
              <a:t>)</a:t>
            </a:r>
            <a:br>
              <a:rPr lang="pt-BR" dirty="0"/>
            </a:br>
            <a:r>
              <a:rPr lang="pt-BR" dirty="0"/>
              <a:t>infraestrutura como serviço (</a:t>
            </a:r>
            <a:r>
              <a:rPr lang="pt-BR" dirty="0" err="1"/>
              <a:t>iaas</a:t>
            </a:r>
            <a:r>
              <a:rPr lang="pt-BR" dirty="0"/>
              <a:t>)</a:t>
            </a:r>
            <a:br>
              <a:rPr lang="pt-BR" dirty="0"/>
            </a:br>
            <a:r>
              <a:rPr lang="pt-BR" dirty="0"/>
              <a:t>plataforma como serviço (</a:t>
            </a:r>
            <a:r>
              <a:rPr lang="pt-BR" dirty="0" err="1"/>
              <a:t>paas</a:t>
            </a:r>
            <a:r>
              <a:rPr lang="pt-BR" dirty="0"/>
              <a:t>)</a:t>
            </a:r>
            <a:br>
              <a:rPr lang="pt-BR" dirty="0"/>
            </a:br>
            <a:endParaRPr lang="pt-BR" dirty="0"/>
          </a:p>
        </p:txBody>
      </p:sp>
    </p:spTree>
    <p:extLst>
      <p:ext uri="{BB962C8B-B14F-4D97-AF65-F5344CB8AC3E}">
        <p14:creationId xmlns:p14="http://schemas.microsoft.com/office/powerpoint/2010/main" val="24724216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a:noAutofit/>
          </a:bodyPr>
          <a:lstStyle/>
          <a:p>
            <a:pPr fontAlgn="base"/>
            <a:br>
              <a:rPr lang="pt-BR" sz="1800" cap="none" dirty="0"/>
            </a:br>
            <a:endParaRPr lang="pt-BR" sz="1800" cap="none" dirty="0"/>
          </a:p>
        </p:txBody>
      </p:sp>
      <p:sp>
        <p:nvSpPr>
          <p:cNvPr id="3" name="Retângulo 2">
            <a:extLst>
              <a:ext uri="{FF2B5EF4-FFF2-40B4-BE49-F238E27FC236}">
                <a16:creationId xmlns:a16="http://schemas.microsoft.com/office/drawing/2014/main" id="{4EE075BB-FC7A-1B44-B34C-458BB155797C}"/>
              </a:ext>
            </a:extLst>
          </p:cNvPr>
          <p:cNvSpPr/>
          <p:nvPr/>
        </p:nvSpPr>
        <p:spPr>
          <a:xfrm>
            <a:off x="1141413" y="2106044"/>
            <a:ext cx="4784602" cy="3970318"/>
          </a:xfrm>
          <a:prstGeom prst="rect">
            <a:avLst/>
          </a:prstGeom>
        </p:spPr>
        <p:txBody>
          <a:bodyPr wrap="square">
            <a:spAutoFit/>
          </a:bodyPr>
          <a:lstStyle/>
          <a:p>
            <a:r>
              <a:rPr lang="pt-BR" dirty="0"/>
              <a:t>SaaS (Software como serviço)</a:t>
            </a:r>
            <a:br>
              <a:rPr lang="pt-BR" dirty="0"/>
            </a:br>
            <a:r>
              <a:rPr lang="pt-BR" dirty="0"/>
              <a:t>O conceito de Software como Serviço surgiu no início dos anos 2000, como uma grande inovação. O </a:t>
            </a:r>
            <a:r>
              <a:rPr lang="pt-BR" dirty="0" err="1"/>
              <a:t>Salesforce</a:t>
            </a:r>
            <a:r>
              <a:rPr lang="pt-BR" dirty="0"/>
              <a:t> talvez tenha sido o mais bem-sucedido dentre os primeiros provedores de SaaS. O mercado de CRM passou de uma implantação local grande e complexa para um serviço baseado em nuvem, em um ritmo inesperadamente rápido. No final da década, as ofertas emergentes de SaaS existiam para quase todos os tipos de aplicações, com novos concorrentes surgindo a cada dia.</a:t>
            </a:r>
            <a:br>
              <a:rPr lang="pt-BR" dirty="0"/>
            </a:br>
            <a:br>
              <a:rPr lang="pt-BR" dirty="0"/>
            </a:br>
            <a:endParaRPr lang="pt-BR" dirty="0"/>
          </a:p>
        </p:txBody>
      </p:sp>
      <p:sp>
        <p:nvSpPr>
          <p:cNvPr id="4" name="Título 1">
            <a:extLst>
              <a:ext uri="{FF2B5EF4-FFF2-40B4-BE49-F238E27FC236}">
                <a16:creationId xmlns:a16="http://schemas.microsoft.com/office/drawing/2014/main" id="{DFCFAF67-3B67-9F40-A62D-2A4585D80A93}"/>
              </a:ext>
            </a:extLst>
          </p:cNvPr>
          <p:cNvSpPr txBox="1">
            <a:spLocks/>
          </p:cNvSpPr>
          <p:nvPr/>
        </p:nvSpPr>
        <p:spPr>
          <a:xfrm>
            <a:off x="1293813" y="770918"/>
            <a:ext cx="9905998" cy="1478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fontAlgn="base"/>
            <a:r>
              <a:rPr lang="pt-BR" sz="3100" cap="none" dirty="0" err="1"/>
              <a:t>Saas</a:t>
            </a:r>
            <a:r>
              <a:rPr lang="pt-BR" sz="3100" cap="none" dirty="0"/>
              <a:t> e </a:t>
            </a:r>
            <a:r>
              <a:rPr lang="pt-BR" sz="3100" cap="none" dirty="0" err="1"/>
              <a:t>IqaS</a:t>
            </a:r>
            <a:br>
              <a:rPr lang="pt-BR" sz="2000" cap="none" dirty="0"/>
            </a:br>
            <a:endParaRPr lang="pt-BR" sz="2000" cap="none" dirty="0"/>
          </a:p>
        </p:txBody>
      </p:sp>
      <p:sp>
        <p:nvSpPr>
          <p:cNvPr id="5" name="Retângulo 4">
            <a:extLst>
              <a:ext uri="{FF2B5EF4-FFF2-40B4-BE49-F238E27FC236}">
                <a16:creationId xmlns:a16="http://schemas.microsoft.com/office/drawing/2014/main" id="{03FE6809-D168-034A-825E-2B70674C958C}"/>
              </a:ext>
            </a:extLst>
          </p:cNvPr>
          <p:cNvSpPr/>
          <p:nvPr/>
        </p:nvSpPr>
        <p:spPr>
          <a:xfrm>
            <a:off x="6441831" y="2101607"/>
            <a:ext cx="4910380" cy="3693319"/>
          </a:xfrm>
          <a:prstGeom prst="rect">
            <a:avLst/>
          </a:prstGeom>
        </p:spPr>
        <p:txBody>
          <a:bodyPr wrap="square">
            <a:spAutoFit/>
          </a:bodyPr>
          <a:lstStyle/>
          <a:p>
            <a:r>
              <a:rPr lang="pt-BR" dirty="0" err="1"/>
              <a:t>IaaS</a:t>
            </a:r>
            <a:r>
              <a:rPr lang="pt-BR" dirty="0"/>
              <a:t> (Infraestrutura como serviço)</a:t>
            </a:r>
            <a:br>
              <a:rPr lang="pt-BR" dirty="0"/>
            </a:br>
            <a:r>
              <a:rPr lang="pt-BR" dirty="0"/>
              <a:t>Infraestrutura como um serviço surgiu em seguida. Como exemplo, temos a AWS (</a:t>
            </a:r>
            <a:r>
              <a:rPr lang="pt-BR" dirty="0" err="1"/>
              <a:t>Amazon</a:t>
            </a:r>
            <a:r>
              <a:rPr lang="pt-BR" dirty="0"/>
              <a:t> Web Services). O surgimento de novas tecnologias, como a virtualização, permitiu que os datacenters compartilhados atingissem taxas mais altas de utilização de recursos, ao mesmo tempo em que ofereciam capacidade de expansão dinâmica e evitavam despesas iniciais de capital. Nos últimos anos, o impulso para a infraestrutura como serviço acelerou e uma série de novos concorrentes surgiram.</a:t>
            </a:r>
            <a:br>
              <a:rPr lang="pt-BR" dirty="0"/>
            </a:br>
            <a:endParaRPr lang="pt-BR" dirty="0"/>
          </a:p>
        </p:txBody>
      </p:sp>
      <p:sp>
        <p:nvSpPr>
          <p:cNvPr id="6" name="Retângulo 5">
            <a:extLst>
              <a:ext uri="{FF2B5EF4-FFF2-40B4-BE49-F238E27FC236}">
                <a16:creationId xmlns:a16="http://schemas.microsoft.com/office/drawing/2014/main" id="{8AB21E3E-DF8A-0748-908A-730263E13A53}"/>
              </a:ext>
            </a:extLst>
          </p:cNvPr>
          <p:cNvSpPr/>
          <p:nvPr/>
        </p:nvSpPr>
        <p:spPr>
          <a:xfrm>
            <a:off x="1293813" y="5794926"/>
            <a:ext cx="9905998" cy="1200329"/>
          </a:xfrm>
          <a:prstGeom prst="rect">
            <a:avLst/>
          </a:prstGeom>
        </p:spPr>
        <p:txBody>
          <a:bodyPr wrap="square">
            <a:spAutoFit/>
          </a:bodyPr>
          <a:lstStyle/>
          <a:p>
            <a:r>
              <a:rPr lang="pt-BR" dirty="0"/>
              <a:t>Como </a:t>
            </a:r>
            <a:r>
              <a:rPr lang="pt-BR" dirty="0" err="1"/>
              <a:t>IaaS</a:t>
            </a:r>
            <a:r>
              <a:rPr lang="pt-BR" dirty="0"/>
              <a:t> e SaaS surgiram e rapidamente se tornaram um dos pilares de muitos ambientes corporativos de TI, a única peça que faltava era a camada de plataforma. A necessidade de abordar essa camada é fundamental para o próximo passo na evolução dos serviços em nuvem.</a:t>
            </a:r>
            <a:br>
              <a:rPr lang="pt-BR" dirty="0"/>
            </a:br>
            <a:endParaRPr lang="pt-BR" dirty="0"/>
          </a:p>
        </p:txBody>
      </p:sp>
    </p:spTree>
    <p:extLst>
      <p:ext uri="{BB962C8B-B14F-4D97-AF65-F5344CB8AC3E}">
        <p14:creationId xmlns:p14="http://schemas.microsoft.com/office/powerpoint/2010/main" val="2643320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568314" y="2928144"/>
            <a:ext cx="9905998" cy="1478570"/>
          </a:xfrm>
        </p:spPr>
        <p:txBody>
          <a:bodyPr>
            <a:noAutofit/>
          </a:bodyPr>
          <a:lstStyle/>
          <a:p>
            <a:pPr fontAlgn="base"/>
            <a:br>
              <a:rPr lang="pt-BR" sz="1800" cap="none" dirty="0"/>
            </a:br>
            <a:br>
              <a:rPr lang="pt-BR" sz="1800" cap="none" dirty="0"/>
            </a:br>
            <a:br>
              <a:rPr lang="pt-BR" sz="1800" cap="none" dirty="0"/>
            </a:br>
            <a:br>
              <a:rPr lang="pt-BR" sz="1800" cap="none" dirty="0"/>
            </a:br>
            <a:br>
              <a:rPr lang="pt-BR" sz="1800" cap="none" dirty="0"/>
            </a:br>
            <a:br>
              <a:rPr lang="pt-BR" sz="1800" cap="none" dirty="0"/>
            </a:br>
            <a:endParaRPr lang="pt-BR" sz="1800" cap="none" dirty="0"/>
          </a:p>
        </p:txBody>
      </p:sp>
      <p:sp>
        <p:nvSpPr>
          <p:cNvPr id="3" name="Título 1">
            <a:extLst>
              <a:ext uri="{FF2B5EF4-FFF2-40B4-BE49-F238E27FC236}">
                <a16:creationId xmlns:a16="http://schemas.microsoft.com/office/drawing/2014/main" id="{4422DA89-FE7A-A247-9704-1F186EEA08E4}"/>
              </a:ext>
            </a:extLst>
          </p:cNvPr>
          <p:cNvSpPr txBox="1">
            <a:spLocks/>
          </p:cNvSpPr>
          <p:nvPr/>
        </p:nvSpPr>
        <p:spPr>
          <a:xfrm>
            <a:off x="1293813" y="770918"/>
            <a:ext cx="9905998" cy="1478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fontAlgn="base"/>
            <a:r>
              <a:rPr lang="pt-BR" sz="3100" cap="none" dirty="0" err="1"/>
              <a:t>PaaS</a:t>
            </a:r>
            <a:br>
              <a:rPr lang="pt-BR" sz="2000" cap="none" dirty="0"/>
            </a:br>
            <a:endParaRPr lang="pt-BR" sz="2000" cap="none" dirty="0"/>
          </a:p>
        </p:txBody>
      </p:sp>
      <p:sp>
        <p:nvSpPr>
          <p:cNvPr id="4" name="Retângulo 3">
            <a:extLst>
              <a:ext uri="{FF2B5EF4-FFF2-40B4-BE49-F238E27FC236}">
                <a16:creationId xmlns:a16="http://schemas.microsoft.com/office/drawing/2014/main" id="{4A8E7CED-90C4-A043-BF24-540E75F41177}"/>
              </a:ext>
            </a:extLst>
          </p:cNvPr>
          <p:cNvSpPr/>
          <p:nvPr/>
        </p:nvSpPr>
        <p:spPr>
          <a:xfrm>
            <a:off x="1293813" y="2005550"/>
            <a:ext cx="8619743" cy="4247317"/>
          </a:xfrm>
          <a:prstGeom prst="rect">
            <a:avLst/>
          </a:prstGeom>
        </p:spPr>
        <p:txBody>
          <a:bodyPr wrap="square">
            <a:spAutoFit/>
          </a:bodyPr>
          <a:lstStyle/>
          <a:p>
            <a:r>
              <a:rPr lang="pt-BR" dirty="0"/>
              <a:t>Plataforma como um serviço é uma categoria de computação em nuvem que oferece uma estrutura e um ambiente para o usuário instalar e gerenciar suas próprias aplicações, sejam desenvolvidas ou adquiridas de terceiros. É ainda possível utilizar as ferramentas e bibliotecas oferecidas pelo provedor, de modo que isso gere grande flexibilidade na utilização de softwares</a:t>
            </a:r>
            <a:br>
              <a:rPr lang="pt-BR" dirty="0"/>
            </a:br>
            <a:br>
              <a:rPr lang="pt-BR" dirty="0"/>
            </a:br>
            <a:r>
              <a:rPr lang="pt-BR" dirty="0"/>
              <a:t>A peça do quebra-cabeça que permanece faltando é uma maneira de integrar as aplicações. O surgimento de uma série de elementos da plataforma de aplicações – sem soluções de integração – é a gênese do problema dos “silos em nuvem”.</a:t>
            </a:r>
            <a:br>
              <a:rPr lang="pt-BR" dirty="0"/>
            </a:br>
            <a:br>
              <a:rPr lang="pt-BR" dirty="0"/>
            </a:br>
            <a:r>
              <a:rPr lang="pt-BR" dirty="0"/>
              <a:t>Na medida em que mais aplicações avançam para essa nova arquitetura, há uma necessidade crescente de se conectar, integrar e orquestrar facilmente esses componentes diferentes. Os desenvolvedores exigem adaptadores para várias aplicações, recursos de orquestração, gerenciamento de fluxo e muito mais. Uma plataforma de integração de nuvem como serviço (</a:t>
            </a:r>
            <a:r>
              <a:rPr lang="pt-BR" dirty="0" err="1"/>
              <a:t>iPaaS</a:t>
            </a:r>
            <a:r>
              <a:rPr lang="pt-BR" dirty="0"/>
              <a:t>) atende a essa necessidade vital.</a:t>
            </a:r>
          </a:p>
        </p:txBody>
      </p:sp>
    </p:spTree>
    <p:extLst>
      <p:ext uri="{BB962C8B-B14F-4D97-AF65-F5344CB8AC3E}">
        <p14:creationId xmlns:p14="http://schemas.microsoft.com/office/powerpoint/2010/main" val="1742131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p:txBody>
          <a:bodyPr>
            <a:noAutofit/>
          </a:bodyPr>
          <a:lstStyle/>
          <a:p>
            <a:pPr fontAlgn="base"/>
            <a:br>
              <a:rPr lang="pt-BR" sz="1800" cap="none" dirty="0"/>
            </a:br>
            <a:br>
              <a:rPr lang="pt-BR" sz="1800" cap="none" dirty="0"/>
            </a:br>
            <a:br>
              <a:rPr lang="pt-BR" sz="1800" cap="none" dirty="0"/>
            </a:br>
            <a:br>
              <a:rPr lang="pt-BR" sz="1800" cap="none" dirty="0"/>
            </a:br>
            <a:endParaRPr lang="pt-BR" sz="1800" cap="none" dirty="0"/>
          </a:p>
        </p:txBody>
      </p:sp>
      <p:sp>
        <p:nvSpPr>
          <p:cNvPr id="5" name="Retângulo 4">
            <a:extLst>
              <a:ext uri="{FF2B5EF4-FFF2-40B4-BE49-F238E27FC236}">
                <a16:creationId xmlns:a16="http://schemas.microsoft.com/office/drawing/2014/main" id="{ABACEA7F-6ECB-0F4D-AA2F-9A6F3F6B2F5F}"/>
              </a:ext>
            </a:extLst>
          </p:cNvPr>
          <p:cNvSpPr/>
          <p:nvPr/>
        </p:nvSpPr>
        <p:spPr>
          <a:xfrm>
            <a:off x="1293813" y="2097088"/>
            <a:ext cx="9753598" cy="3139321"/>
          </a:xfrm>
          <a:prstGeom prst="rect">
            <a:avLst/>
          </a:prstGeom>
        </p:spPr>
        <p:txBody>
          <a:bodyPr wrap="square">
            <a:spAutoFit/>
          </a:bodyPr>
          <a:lstStyle/>
          <a:p>
            <a:r>
              <a:rPr lang="pt-BR" dirty="0"/>
              <a:t>Para escolher um </a:t>
            </a:r>
            <a:r>
              <a:rPr lang="pt-BR" dirty="0" err="1"/>
              <a:t>iPaaS</a:t>
            </a:r>
            <a:r>
              <a:rPr lang="pt-BR" dirty="0"/>
              <a:t> que realmente atenda às necessidades da empresa, muitos fatores precisam ser observados. De modo geral, as empresas têm necessidades diferentes e por isso podem dar mais ou menos peso a determinadas </a:t>
            </a:r>
            <a:r>
              <a:rPr lang="pt-BR" dirty="0" err="1"/>
              <a:t>features</a:t>
            </a:r>
            <a:r>
              <a:rPr lang="pt-BR" dirty="0"/>
              <a:t> da ferramenta. Porém, existem elementos essenciais em uma solução </a:t>
            </a:r>
            <a:r>
              <a:rPr lang="pt-BR" dirty="0" err="1"/>
              <a:t>iPaaS</a:t>
            </a:r>
            <a:r>
              <a:rPr lang="pt-BR" dirty="0"/>
              <a:t>, os quais vamos abordar a fim de trazer luz à questão.</a:t>
            </a:r>
            <a:br>
              <a:rPr lang="pt-BR" dirty="0"/>
            </a:br>
            <a:br>
              <a:rPr lang="pt-BR" dirty="0"/>
            </a:br>
            <a:r>
              <a:rPr lang="pt-BR" dirty="0"/>
              <a:t>Na hora de selecionar a melhor plataforma, um ponto importante a observar é que a solução tenha um conjunto robusto de conectores para SaaS e </a:t>
            </a:r>
            <a:r>
              <a:rPr lang="pt-BR" dirty="0" err="1"/>
              <a:t>cloud</a:t>
            </a:r>
            <a:r>
              <a:rPr lang="pt-BR" dirty="0"/>
              <a:t> </a:t>
            </a:r>
            <a:r>
              <a:rPr lang="pt-BR" dirty="0" err="1"/>
              <a:t>services</a:t>
            </a:r>
            <a:r>
              <a:rPr lang="pt-BR" dirty="0"/>
              <a:t>, garantindo rápida atualização, conforme novas tecnologias em nuvem forem surgindo. Além disto, um </a:t>
            </a:r>
            <a:r>
              <a:rPr lang="pt-BR" dirty="0" err="1"/>
              <a:t>iPaaS</a:t>
            </a:r>
            <a:r>
              <a:rPr lang="pt-BR" dirty="0"/>
              <a:t> precisa estar preparado para integrar tanto as soluções locais, quanto soluções em nuvem, de modo a fornecer uma opção segura de integração com a infraestrutura e com os sistemas legados da empresa.</a:t>
            </a:r>
            <a:br>
              <a:rPr lang="pt-BR" dirty="0"/>
            </a:br>
            <a:endParaRPr lang="pt-BR" dirty="0"/>
          </a:p>
        </p:txBody>
      </p:sp>
      <p:sp>
        <p:nvSpPr>
          <p:cNvPr id="138" name="Título 1">
            <a:extLst>
              <a:ext uri="{FF2B5EF4-FFF2-40B4-BE49-F238E27FC236}">
                <a16:creationId xmlns:a16="http://schemas.microsoft.com/office/drawing/2014/main" id="{6E1F6430-879C-B54A-8BBC-467510951606}"/>
              </a:ext>
            </a:extLst>
          </p:cNvPr>
          <p:cNvSpPr txBox="1">
            <a:spLocks/>
          </p:cNvSpPr>
          <p:nvPr/>
        </p:nvSpPr>
        <p:spPr>
          <a:xfrm>
            <a:off x="1293813" y="770918"/>
            <a:ext cx="9905998" cy="14785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fontAlgn="base"/>
            <a:r>
              <a:rPr lang="pt-BR" sz="3100" cap="none" dirty="0"/>
              <a:t>Como escolher um </a:t>
            </a:r>
            <a:r>
              <a:rPr lang="pt-BR" sz="3100" cap="none" dirty="0" err="1"/>
              <a:t>iPaaS</a:t>
            </a:r>
            <a:r>
              <a:rPr lang="pt-BR" sz="3100" cap="none" dirty="0"/>
              <a:t>?</a:t>
            </a:r>
            <a:endParaRPr lang="pt-BR" sz="2000" cap="none" dirty="0"/>
          </a:p>
        </p:txBody>
      </p:sp>
    </p:spTree>
    <p:extLst>
      <p:ext uri="{BB962C8B-B14F-4D97-AF65-F5344CB8AC3E}">
        <p14:creationId xmlns:p14="http://schemas.microsoft.com/office/powerpoint/2010/main" val="28527225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6" name="Imagem 5" descr="Uma imagem contendo captura de tela&#10;&#10;Descrição gerada automaticamente">
            <a:extLst>
              <a:ext uri="{FF2B5EF4-FFF2-40B4-BE49-F238E27FC236}">
                <a16:creationId xmlns:a16="http://schemas.microsoft.com/office/drawing/2014/main" id="{F0C3C2A8-2D17-4945-9175-773EB255E917}"/>
              </a:ext>
            </a:extLst>
          </p:cNvPr>
          <p:cNvPicPr>
            <a:picLocks noChangeAspect="1"/>
          </p:cNvPicPr>
          <p:nvPr/>
        </p:nvPicPr>
        <p:blipFill rotWithShape="1">
          <a:blip r:embed="rId3"/>
          <a:srcRect t="4299"/>
          <a:stretch/>
        </p:blipFill>
        <p:spPr>
          <a:xfrm>
            <a:off x="3914942" y="1093788"/>
            <a:ext cx="6112382" cy="4577297"/>
          </a:xfrm>
          <a:prstGeom prst="rect">
            <a:avLst/>
          </a:prstGeom>
        </p:spPr>
      </p:pic>
    </p:spTree>
    <p:extLst>
      <p:ext uri="{BB962C8B-B14F-4D97-AF65-F5344CB8AC3E}">
        <p14:creationId xmlns:p14="http://schemas.microsoft.com/office/powerpoint/2010/main" val="24440015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576E3FF-0A21-EC46-8006-B1DAAB3918F9}"/>
              </a:ext>
            </a:extLst>
          </p:cNvPr>
          <p:cNvSpPr>
            <a:spLocks noGrp="1"/>
          </p:cNvSpPr>
          <p:nvPr>
            <p:ph type="title"/>
          </p:nvPr>
        </p:nvSpPr>
        <p:spPr>
          <a:xfrm>
            <a:off x="8057397" y="1113282"/>
            <a:ext cx="3489569" cy="2396681"/>
          </a:xfrm>
        </p:spPr>
        <p:txBody>
          <a:bodyPr vert="horz" lIns="91440" tIns="45720" rIns="91440" bIns="45720" rtlCol="0" anchor="b">
            <a:normAutofit/>
          </a:bodyPr>
          <a:lstStyle/>
          <a:p>
            <a:endParaRPr lang="en-US" sz="4400">
              <a:solidFill>
                <a:srgbClr val="FFFFFF"/>
              </a:solidFill>
            </a:endParaRPr>
          </a:p>
        </p:txBody>
      </p:sp>
      <p:pic>
        <p:nvPicPr>
          <p:cNvPr id="3" name="Imagem 2" descr="Uma imagem contendo captura de tela&#10;&#10;Descrição gerada automaticamente">
            <a:extLst>
              <a:ext uri="{FF2B5EF4-FFF2-40B4-BE49-F238E27FC236}">
                <a16:creationId xmlns:a16="http://schemas.microsoft.com/office/drawing/2014/main" id="{6B58EE63-D69A-7743-AB25-AA4E0A990D06}"/>
              </a:ext>
            </a:extLst>
          </p:cNvPr>
          <p:cNvPicPr>
            <a:picLocks noChangeAspect="1"/>
          </p:cNvPicPr>
          <p:nvPr/>
        </p:nvPicPr>
        <p:blipFill>
          <a:blip r:embed="rId2"/>
          <a:stretch>
            <a:fillRect/>
          </a:stretch>
        </p:blipFill>
        <p:spPr>
          <a:xfrm>
            <a:off x="0" y="31320"/>
            <a:ext cx="12192000" cy="6795360"/>
          </a:xfrm>
          <a:prstGeom prst="rect">
            <a:avLst/>
          </a:prstGeom>
        </p:spPr>
      </p:pic>
    </p:spTree>
    <p:extLst>
      <p:ext uri="{BB962C8B-B14F-4D97-AF65-F5344CB8AC3E}">
        <p14:creationId xmlns:p14="http://schemas.microsoft.com/office/powerpoint/2010/main" val="218385799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C69AFDA-90ED-9C4F-B3F4-D6ED8DECD2CF}"/>
              </a:ext>
            </a:extLst>
          </p:cNvPr>
          <p:cNvPicPr>
            <a:picLocks noChangeAspect="1"/>
          </p:cNvPicPr>
          <p:nvPr/>
        </p:nvPicPr>
        <p:blipFill>
          <a:blip r:embed="rId3"/>
          <a:stretch>
            <a:fillRect/>
          </a:stretch>
        </p:blipFill>
        <p:spPr>
          <a:xfrm>
            <a:off x="1964528" y="1136606"/>
            <a:ext cx="3387199" cy="4577297"/>
          </a:xfrm>
          <a:prstGeom prst="rect">
            <a:avLst/>
          </a:prstGeom>
        </p:spPr>
      </p:pic>
      <p:pic>
        <p:nvPicPr>
          <p:cNvPr id="6" name="Imagem 5" descr="Uma imagem contendo captura de tela&#10;&#10;Descrição gerada automaticamente">
            <a:extLst>
              <a:ext uri="{FF2B5EF4-FFF2-40B4-BE49-F238E27FC236}">
                <a16:creationId xmlns:a16="http://schemas.microsoft.com/office/drawing/2014/main" id="{3506B593-5B21-B341-9612-549BF8B2D490}"/>
              </a:ext>
            </a:extLst>
          </p:cNvPr>
          <p:cNvPicPr>
            <a:picLocks noChangeAspect="1"/>
          </p:cNvPicPr>
          <p:nvPr/>
        </p:nvPicPr>
        <p:blipFill>
          <a:blip r:embed="rId4"/>
          <a:stretch>
            <a:fillRect/>
          </a:stretch>
        </p:blipFill>
        <p:spPr>
          <a:xfrm>
            <a:off x="6174843" y="2471136"/>
            <a:ext cx="4711698" cy="1908237"/>
          </a:xfrm>
          <a:prstGeom prst="rect">
            <a:avLst/>
          </a:prstGeom>
        </p:spPr>
      </p:pic>
    </p:spTree>
    <p:extLst>
      <p:ext uri="{BB962C8B-B14F-4D97-AF65-F5344CB8AC3E}">
        <p14:creationId xmlns:p14="http://schemas.microsoft.com/office/powerpoint/2010/main" val="1453038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9D70AE-4683-9849-B915-907A964EECCF}"/>
              </a:ext>
            </a:extLst>
          </p:cNvPr>
          <p:cNvSpPr>
            <a:spLocks noGrp="1"/>
          </p:cNvSpPr>
          <p:nvPr>
            <p:ph type="title"/>
          </p:nvPr>
        </p:nvSpPr>
        <p:spPr/>
        <p:txBody>
          <a:bodyPr>
            <a:normAutofit/>
          </a:bodyPr>
          <a:lstStyle/>
          <a:p>
            <a:r>
              <a:rPr lang="pt-BR" sz="3100" dirty="0"/>
              <a:t>Complemento</a:t>
            </a:r>
          </a:p>
        </p:txBody>
      </p:sp>
      <p:sp>
        <p:nvSpPr>
          <p:cNvPr id="3" name="Espaço Reservado para Conteúdo 2">
            <a:extLst>
              <a:ext uri="{FF2B5EF4-FFF2-40B4-BE49-F238E27FC236}">
                <a16:creationId xmlns:a16="http://schemas.microsoft.com/office/drawing/2014/main" id="{5AFE0D24-FC86-C34C-8F2C-5BCFC0FE00F9}"/>
              </a:ext>
            </a:extLst>
          </p:cNvPr>
          <p:cNvSpPr>
            <a:spLocks noGrp="1"/>
          </p:cNvSpPr>
          <p:nvPr>
            <p:ph idx="1"/>
          </p:nvPr>
        </p:nvSpPr>
        <p:spPr/>
        <p:txBody>
          <a:bodyPr>
            <a:normAutofit fontScale="70000" lnSpcReduction="20000"/>
          </a:bodyPr>
          <a:lstStyle/>
          <a:p>
            <a:r>
              <a:rPr lang="pt-BR" dirty="0"/>
              <a:t>Complementando o assunto, entendimento sobre a arquitetura seria mapear a linguagem ubíqua vai além de entender e nomear as entidades e intenções de negócio (possíveis métodos ou </a:t>
            </a:r>
            <a:r>
              <a:rPr lang="pt-BR" dirty="0" err="1"/>
              <a:t>commands</a:t>
            </a:r>
            <a:r>
              <a:rPr lang="pt-BR" dirty="0"/>
              <a:t>). Esse mapeamento ajuda a montar o </a:t>
            </a:r>
            <a:r>
              <a:rPr lang="pt-BR" dirty="0" err="1"/>
              <a:t>context</a:t>
            </a:r>
            <a:r>
              <a:rPr lang="pt-BR" dirty="0"/>
              <a:t> </a:t>
            </a:r>
            <a:r>
              <a:rPr lang="pt-BR" dirty="0" err="1"/>
              <a:t>map</a:t>
            </a:r>
            <a:r>
              <a:rPr lang="pt-BR" dirty="0"/>
              <a:t>, através do mapeamento da linguagem ubíqua você vai ter uma visão dos possíveis contextos, suas entidades e intenções de negócio.</a:t>
            </a:r>
            <a:br>
              <a:rPr lang="pt-BR" dirty="0"/>
            </a:br>
            <a:br>
              <a:rPr lang="pt-BR" dirty="0"/>
            </a:br>
            <a:r>
              <a:rPr lang="pt-BR" dirty="0"/>
              <a:t>Com base no negócio, mapeia a linguagem ubíqua, e através dela é identificado os possíveis contextos, tipos de relacionamentos entre eles, ai sim pode partir para identificar as entidades, ter ações de negócio.</a:t>
            </a:r>
            <a:br>
              <a:rPr lang="pt-BR" dirty="0"/>
            </a:br>
            <a:r>
              <a:rPr lang="pt-BR" dirty="0"/>
              <a:t>Uma vez que isto está feito é mais fácil determinar a arquitetura do contexto, pois o negócio e a complexidade está mais clara, adotar CQRS, ES  </a:t>
            </a:r>
            <a:r>
              <a:rPr lang="pt-BR" dirty="0" err="1"/>
              <a:t>etc</a:t>
            </a:r>
            <a:r>
              <a:rPr lang="pt-BR" dirty="0"/>
              <a:t> é uma complexidade que surge de uma necessidade que o próprio negócio pede ou não.</a:t>
            </a:r>
            <a:br>
              <a:rPr lang="pt-BR" dirty="0"/>
            </a:br>
            <a:br>
              <a:rPr lang="pt-BR" dirty="0"/>
            </a:br>
            <a:r>
              <a:rPr lang="pt-BR" dirty="0"/>
              <a:t>O ponto é sempre começar realmente do começo, mapear a linguagem ubíqua e após uma série de analises e estratégias definir se teremos uma arquitetura CRUD simples ou algo mais complexo.</a:t>
            </a:r>
          </a:p>
        </p:txBody>
      </p:sp>
      <p:sp>
        <p:nvSpPr>
          <p:cNvPr id="4" name="Botão de Ação: Voltar ou Anterior 3">
            <a:hlinkClick r:id="rId2" action="ppaction://hlinksldjump" highlightClick="1"/>
            <a:extLst>
              <a:ext uri="{FF2B5EF4-FFF2-40B4-BE49-F238E27FC236}">
                <a16:creationId xmlns:a16="http://schemas.microsoft.com/office/drawing/2014/main" id="{D1ACCE25-E3A1-A545-ACC7-2F66DE9CE665}"/>
              </a:ext>
            </a:extLst>
          </p:cNvPr>
          <p:cNvSpPr/>
          <p:nvPr/>
        </p:nvSpPr>
        <p:spPr>
          <a:xfrm>
            <a:off x="10339754" y="6277708"/>
            <a:ext cx="527538" cy="33410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852142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7" name="Imagem 6" descr="Uma imagem contendo captura de tela&#10;&#10;Descrição gerada automaticamente">
            <a:extLst>
              <a:ext uri="{FF2B5EF4-FFF2-40B4-BE49-F238E27FC236}">
                <a16:creationId xmlns:a16="http://schemas.microsoft.com/office/drawing/2014/main" id="{5478DF6C-2418-5247-A43F-AA2BE40EC8EC}"/>
              </a:ext>
            </a:extLst>
          </p:cNvPr>
          <p:cNvPicPr>
            <a:picLocks noChangeAspect="1"/>
          </p:cNvPicPr>
          <p:nvPr/>
        </p:nvPicPr>
        <p:blipFill>
          <a:blip r:embed="rId3"/>
          <a:stretch>
            <a:fillRect/>
          </a:stretch>
        </p:blipFill>
        <p:spPr>
          <a:xfrm>
            <a:off x="1755740" y="1136606"/>
            <a:ext cx="8677340" cy="4577297"/>
          </a:xfrm>
          <a:prstGeom prst="rect">
            <a:avLst/>
          </a:prstGeom>
        </p:spPr>
      </p:pic>
    </p:spTree>
    <p:extLst>
      <p:ext uri="{BB962C8B-B14F-4D97-AF65-F5344CB8AC3E}">
        <p14:creationId xmlns:p14="http://schemas.microsoft.com/office/powerpoint/2010/main" val="961414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Imagem 4" descr="Uma imagem contendo captura de tela, mapa&#10;&#10;Descrição gerada automaticamente">
            <a:extLst>
              <a:ext uri="{FF2B5EF4-FFF2-40B4-BE49-F238E27FC236}">
                <a16:creationId xmlns:a16="http://schemas.microsoft.com/office/drawing/2014/main" id="{41612C77-24EF-4B42-B1E1-4A8E06B55A52}"/>
              </a:ext>
            </a:extLst>
          </p:cNvPr>
          <p:cNvPicPr>
            <a:picLocks noChangeAspect="1"/>
          </p:cNvPicPr>
          <p:nvPr/>
        </p:nvPicPr>
        <p:blipFill>
          <a:blip r:embed="rId3"/>
          <a:stretch>
            <a:fillRect/>
          </a:stretch>
        </p:blipFill>
        <p:spPr>
          <a:xfrm>
            <a:off x="2376989" y="1136606"/>
            <a:ext cx="8636412" cy="4577297"/>
          </a:xfrm>
          <a:prstGeom prst="rect">
            <a:avLst/>
          </a:prstGeom>
        </p:spPr>
      </p:pic>
      <p:sp>
        <p:nvSpPr>
          <p:cNvPr id="2" name="Botão de Ação: Voltar ou Anterior 1">
            <a:hlinkClick r:id="rId4" action="ppaction://hlinksldjump" highlightClick="1"/>
            <a:extLst>
              <a:ext uri="{FF2B5EF4-FFF2-40B4-BE49-F238E27FC236}">
                <a16:creationId xmlns:a16="http://schemas.microsoft.com/office/drawing/2014/main" id="{9B0A4083-E4B7-A747-B223-DFDA29B9825B}"/>
              </a:ext>
            </a:extLst>
          </p:cNvPr>
          <p:cNvSpPr/>
          <p:nvPr/>
        </p:nvSpPr>
        <p:spPr>
          <a:xfrm>
            <a:off x="10339754" y="6277708"/>
            <a:ext cx="527538" cy="334107"/>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55382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8C47E1-2083-4640-9F9F-5064EC30519E}"/>
              </a:ext>
            </a:extLst>
          </p:cNvPr>
          <p:cNvSpPr>
            <a:spLocks noGrp="1"/>
          </p:cNvSpPr>
          <p:nvPr>
            <p:ph type="title"/>
          </p:nvPr>
        </p:nvSpPr>
        <p:spPr>
          <a:xfrm>
            <a:off x="1143001" y="2434439"/>
            <a:ext cx="9905998" cy="1478570"/>
          </a:xfrm>
        </p:spPr>
        <p:txBody>
          <a:bodyPr>
            <a:noAutofit/>
          </a:bodyPr>
          <a:lstStyle/>
          <a:p>
            <a:pPr algn="ctr"/>
            <a:r>
              <a:rPr lang="pt-BR" b="1" u="sng" cap="none">
                <a:hlinkClick r:id="rId2" tooltip="Clique para expandir o conteúdo">
                  <a:extLst>
                    <a:ext uri="{A12FA001-AC4F-418D-AE19-62706E023703}">
                      <ahyp:hlinkClr xmlns:ahyp="http://schemas.microsoft.com/office/drawing/2018/hyperlinkcolor" val="tx"/>
                    </a:ext>
                  </a:extLst>
                </a:hlinkClick>
              </a:rPr>
              <a:t>Análise do índice de melanina em neonatos por método não invasivo e sua associação com idade gestacional ao nascimento</a:t>
            </a:r>
            <a:endParaRPr lang="pt-BR" sz="5400" cap="none"/>
          </a:p>
        </p:txBody>
      </p:sp>
    </p:spTree>
    <p:extLst>
      <p:ext uri="{BB962C8B-B14F-4D97-AF65-F5344CB8AC3E}">
        <p14:creationId xmlns:p14="http://schemas.microsoft.com/office/powerpoint/2010/main" val="25610959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1021</TotalTime>
  <Words>1067</Words>
  <Application>Microsoft Macintosh PowerPoint</Application>
  <PresentationFormat>Widescreen</PresentationFormat>
  <Paragraphs>89</Paragraphs>
  <Slides>60</Slides>
  <Notes>1</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60</vt:i4>
      </vt:variant>
    </vt:vector>
  </HeadingPairs>
  <TitlesOfParts>
    <vt:vector size="65" baseType="lpstr">
      <vt:lpstr>Arial</vt:lpstr>
      <vt:lpstr>Calibri</vt:lpstr>
      <vt:lpstr>Lato Black</vt:lpstr>
      <vt:lpstr>Tw Cen MT</vt:lpstr>
      <vt:lpstr>Circuito</vt:lpstr>
      <vt:lpstr>Saúde 4.0</vt:lpstr>
      <vt:lpstr>Anderson Pereira</vt:lpstr>
      <vt:lpstr>Temas relevantes</vt:lpstr>
      <vt:lpstr>Como um app está auxiliando a tomada de decisão médica?</vt:lpstr>
      <vt:lpstr>Apresentação do PowerPoint</vt:lpstr>
      <vt:lpstr>Apresentação do PowerPoint</vt:lpstr>
      <vt:lpstr>Apresentação do PowerPoint</vt:lpstr>
      <vt:lpstr>Apresentação do PowerPoint</vt:lpstr>
      <vt:lpstr>Análise do índice de melanina em neonatos por método não invasivo e sua associação com idade gestacional ao nascimento</vt:lpstr>
      <vt:lpstr>Apresentação do PowerPoint</vt:lpstr>
      <vt:lpstr>Apresentação do PowerPoint</vt:lpstr>
      <vt:lpstr>O Futuro da medição, acompanhamento e prevenção na Medicina</vt:lpstr>
      <vt:lpstr>Apresentação do PowerPoint</vt:lpstr>
      <vt:lpstr>Como é Hoje</vt:lpstr>
      <vt:lpstr>Futuro</vt:lpstr>
      <vt:lpstr>Biohacking</vt:lpstr>
      <vt:lpstr>Quantified Self</vt:lpstr>
      <vt:lpstr>Coach de Saúde</vt:lpstr>
      <vt:lpstr>APIs - A WEB Programável</vt:lpstr>
      <vt:lpstr>Análise de Evolução de Tratamento Fisioterápico: Como acompanhar a evolução de pacientes utilizando uma filmadora.</vt:lpstr>
      <vt:lpstr>Apresentação do PowerPoint</vt:lpstr>
      <vt:lpstr>Modelo de análise </vt:lpstr>
      <vt:lpstr>Modelo de análise </vt:lpstr>
      <vt:lpstr>ARQUITETURA </vt:lpstr>
      <vt:lpstr>IMPLEMENTAÇão</vt:lpstr>
      <vt:lpstr>IMPLEMENTAÇão</vt:lpstr>
      <vt:lpstr>IMPLEMENTAÇão</vt:lpstr>
      <vt:lpstr>IMPLEMENTAÇão</vt:lpstr>
      <vt:lpstr>IMPLEMENTAÇão</vt:lpstr>
      <vt:lpstr>Problemas detectados</vt:lpstr>
      <vt:lpstr>Grupos de pesquisa</vt:lpstr>
      <vt:lpstr>Grupos de pesquisa</vt:lpstr>
      <vt:lpstr>Como a tecnologia vem impactando o atendimento primário na saúde brasileira ? </vt:lpstr>
      <vt:lpstr>Apresentação do PowerPoint</vt:lpstr>
      <vt:lpstr>Apresentação do PowerPoint</vt:lpstr>
      <vt:lpstr>Apresentação do PowerPoint</vt:lpstr>
      <vt:lpstr>Nos eua</vt:lpstr>
      <vt:lpstr>Apresentação do PowerPoint</vt:lpstr>
      <vt:lpstr>No brasil</vt:lpstr>
      <vt:lpstr>Soluções de mercado</vt:lpstr>
      <vt:lpstr>Blockchain no processamento de informações na saúde </vt:lpstr>
      <vt:lpstr>Como funciona uma clínica ou ambiente hospitalar </vt:lpstr>
      <vt:lpstr>Como funciona o pagamento em uma clínica ou ambiente hospitalar </vt:lpstr>
      <vt:lpstr>Como funciona o pagamento em uma clínica ou ambiente hospitalar </vt:lpstr>
      <vt:lpstr>Como funciona o pagamento em uma clínica ou ambiente hospitalar </vt:lpstr>
      <vt:lpstr>Falhas de segurança</vt:lpstr>
      <vt:lpstr>Falhas de segurança</vt:lpstr>
      <vt:lpstr>O que é o blockchain?  </vt:lpstr>
      <vt:lpstr>Como armazena os dados?  </vt:lpstr>
      <vt:lpstr>Como é formada a rede?   </vt:lpstr>
      <vt:lpstr>Como a transação é validada?  </vt:lpstr>
      <vt:lpstr>Arquitetura Orientada a Dados e iPaaS: a reposta para uma verticalização acelerada na indústria da Saúde </vt:lpstr>
      <vt:lpstr>IPAAS </vt:lpstr>
      <vt:lpstr>Como surgiu o ipaas?    </vt:lpstr>
      <vt:lpstr> </vt:lpstr>
      <vt:lpstr>      </vt:lpstr>
      <vt:lpstr>    </vt:lpstr>
      <vt:lpstr>Apresentação do PowerPoint</vt:lpstr>
      <vt:lpstr>Apresentação do PowerPoint</vt:lpstr>
      <vt:lpstr>Complemento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Saúde 4.0</dc:title>
  <dc:creator>Anderson Luiz Pereira</dc:creator>
  <cp:lastModifiedBy>Anderson Luiz Pereira</cp:lastModifiedBy>
  <cp:revision>15</cp:revision>
  <dcterms:created xsi:type="dcterms:W3CDTF">2019-08-20T21:27:09Z</dcterms:created>
  <dcterms:modified xsi:type="dcterms:W3CDTF">2019-08-21T14:28:23Z</dcterms:modified>
</cp:coreProperties>
</file>